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  <p:sldMasterId id="2147483695" r:id="rId2"/>
  </p:sldMasterIdLst>
  <p:notesMasterIdLst>
    <p:notesMasterId r:id="rId29"/>
  </p:notesMasterIdLst>
  <p:handoutMasterIdLst>
    <p:handoutMasterId r:id="rId30"/>
  </p:handoutMasterIdLst>
  <p:sldIdLst>
    <p:sldId id="3122" r:id="rId3"/>
    <p:sldId id="3111" r:id="rId4"/>
    <p:sldId id="3148" r:id="rId5"/>
    <p:sldId id="3149" r:id="rId6"/>
    <p:sldId id="3150" r:id="rId7"/>
    <p:sldId id="3151" r:id="rId8"/>
    <p:sldId id="3152" r:id="rId9"/>
    <p:sldId id="3153" r:id="rId10"/>
    <p:sldId id="3154" r:id="rId11"/>
    <p:sldId id="3155" r:id="rId12"/>
    <p:sldId id="3156" r:id="rId13"/>
    <p:sldId id="3157" r:id="rId14"/>
    <p:sldId id="3158" r:id="rId15"/>
    <p:sldId id="3159" r:id="rId16"/>
    <p:sldId id="3161" r:id="rId17"/>
    <p:sldId id="4321" r:id="rId18"/>
    <p:sldId id="3167" r:id="rId19"/>
    <p:sldId id="3168" r:id="rId20"/>
    <p:sldId id="3171" r:id="rId21"/>
    <p:sldId id="3174" r:id="rId22"/>
    <p:sldId id="3177" r:id="rId23"/>
    <p:sldId id="3182" r:id="rId24"/>
    <p:sldId id="3185" r:id="rId25"/>
    <p:sldId id="3188" r:id="rId26"/>
    <p:sldId id="3191" r:id="rId27"/>
    <p:sldId id="4319" r:id="rId28"/>
  </p:sldIdLst>
  <p:sldSz cx="12192000" cy="6858000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orient="horz" pos="4065" userDrawn="1">
          <p15:clr>
            <a:srgbClr val="A4A3A4"/>
          </p15:clr>
        </p15:guide>
        <p15:guide id="3" orient="horz" pos="3702" userDrawn="1">
          <p15:clr>
            <a:srgbClr val="A4A3A4"/>
          </p15:clr>
        </p15:guide>
        <p15:guide id="4" pos="768" userDrawn="1">
          <p15:clr>
            <a:srgbClr val="A4A3A4"/>
          </p15:clr>
        </p15:guide>
        <p15:guide id="5" pos="3584" userDrawn="1">
          <p15:clr>
            <a:srgbClr val="A4A3A4"/>
          </p15:clr>
        </p15:guide>
        <p15:guide id="6" pos="4096" userDrawn="1">
          <p15:clr>
            <a:srgbClr val="A4A3A4"/>
          </p15:clr>
        </p15:guide>
        <p15:guide id="7" pos="7321" userDrawn="1">
          <p15:clr>
            <a:srgbClr val="A4A3A4"/>
          </p15:clr>
        </p15:guide>
        <p15:guide id="8" orient="horz" pos="845" userDrawn="1">
          <p15:clr>
            <a:srgbClr val="A4A3A4"/>
          </p15:clr>
        </p15:guide>
        <p15:guide id="9" orient="horz" pos="2251" userDrawn="1">
          <p15:clr>
            <a:srgbClr val="A4A3A4"/>
          </p15:clr>
        </p15:guide>
        <p15:guide id="10" pos="3430" userDrawn="1">
          <p15:clr>
            <a:srgbClr val="A4A3A4"/>
          </p15:clr>
        </p15:guide>
        <p15:guide id="11" pos="7577" userDrawn="1">
          <p15:clr>
            <a:srgbClr val="A4A3A4"/>
          </p15:clr>
        </p15:guide>
        <p15:guide id="12" pos="4966" userDrawn="1">
          <p15:clr>
            <a:srgbClr val="A4A3A4"/>
          </p15:clr>
        </p15:guide>
        <p15:guide id="13" pos="55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70AD47"/>
    <a:srgbClr val="F2F2F2"/>
    <a:srgbClr val="FF7979"/>
    <a:srgbClr val="BFBFBF"/>
    <a:srgbClr val="DAE3F3"/>
    <a:srgbClr val="FFC000"/>
    <a:srgbClr val="8FAADC"/>
    <a:srgbClr val="1A7AE4"/>
    <a:srgbClr val="7FB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84369" autoAdjust="0"/>
  </p:normalViewPr>
  <p:slideViewPr>
    <p:cSldViewPr>
      <p:cViewPr varScale="1">
        <p:scale>
          <a:sx n="71" d="100"/>
          <a:sy n="71" d="100"/>
        </p:scale>
        <p:origin x="738" y="96"/>
      </p:cViewPr>
      <p:guideLst>
        <p:guide orient="horz" pos="572"/>
        <p:guide orient="horz" pos="4065"/>
        <p:guide orient="horz" pos="3702"/>
        <p:guide pos="768"/>
        <p:guide pos="3584"/>
        <p:guide pos="4096"/>
        <p:guide pos="7321"/>
        <p:guide orient="horz" pos="845"/>
        <p:guide orient="horz" pos="2251"/>
        <p:guide pos="3430"/>
        <p:guide pos="7577"/>
        <p:guide pos="4966"/>
        <p:guide pos="5581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940" y="66"/>
      </p:cViewPr>
      <p:guideLst>
        <p:guide orient="horz" pos="3051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A:\11.%20IBRC\03.2025\17.%20Metrus\METRUS%20-%20A%20-%20ANS%20Padr&#227;o%202025%20(Base%202024)%20-%20Processamento%20A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A:\11.%20IBRC\03.2025\17.%20Metrus\METRUS%20-%20A%20-%20ANS%20Padr&#227;o%202025%20(Base%202024)%20-%20Processamento%20A.xlsm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A:\11.%20IBRC\03.2025\17.%20Metrus\METRUS%20-%20A%20-%20ANS%20Padr&#227;o%202025%20(Base%202024)%20-%20Processamento%20A.xlsm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A:\11.%20IBRC\03.2025\17.%20Metrus\METRUS%20-%20A%20-%20ANS%20Padr&#227;o%202025%20(Base%202024)%20-%20Processamento%20A.xlsm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A:\11.%20IBRC\03.2025\17.%20Metrus\METRUS%20-%20A%20-%20ANS%20Padr&#227;o%202025%20(Base%202024)%20-%20Processamento%20A.xlsm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A:\11.%20IBRC\03.2025\17.%20Metrus\METRUS%20-%20A%20-%20ANS%20Padr&#227;o%202025%20(Base%202024)%20-%20Processamento%20A.xlsm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Gráficos!$B$26</c:f>
              <c:strCache>
                <c:ptCount val="1"/>
                <c:pt idx="0">
                  <c:v>Masculino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53-4808-824A-584D8CA9256B}"/>
                </c:ext>
              </c:extLst>
            </c:dLbl>
            <c:dLbl>
              <c:idx val="1"/>
              <c:layout>
                <c:manualLayout>
                  <c:x val="-5.534543842313934E-2"/>
                  <c:y val="-0.206344336593129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582808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53-4808-824A-584D8CA925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Gráficos!$C$26:$D$26</c:f>
              <c:numCache>
                <c:formatCode>0.0</c:formatCode>
                <c:ptCount val="2"/>
                <c:pt idx="0">
                  <c:v>64.036697247706414</c:v>
                </c:pt>
                <c:pt idx="1">
                  <c:v>35.963302752293586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53-4808-824A-584D8CA9256B}"/>
            </c:ext>
          </c:extLst>
        </c:ser>
        <c:ser>
          <c:idx val="1"/>
          <c:order val="1"/>
          <c:tx>
            <c:strRef>
              <c:f>Gráficos!$B$25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Gráficos!$C$25:$D$25</c:f>
              <c:numCache>
                <c:formatCode>0.0</c:formatCode>
                <c:ptCount val="2"/>
                <c:pt idx="0">
                  <c:v>35.963302752293579</c:v>
                </c:pt>
                <c:pt idx="1">
                  <c:v>64.036697247706428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53-4808-824A-584D8CA92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05-49EA-867C-D84A5B4F4B0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05-49EA-867C-D84A5B4F4B0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05-49EA-867C-D84A5B4F4B0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05-49EA-867C-D84A5B4F4B0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405-49EA-867C-D84A5B4F4B0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405-49EA-867C-D84A5B4F4B0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405-49EA-867C-D84A5B4F4B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Gráficos!$B$158:$B$162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Gráficos!$C$158:$C$162</c:f>
              <c:numCache>
                <c:formatCode>0.0</c:formatCode>
                <c:ptCount val="5"/>
                <c:pt idx="0">
                  <c:v>35.32934131736527</c:v>
                </c:pt>
                <c:pt idx="1">
                  <c:v>46.30738522954092</c:v>
                </c:pt>
                <c:pt idx="2">
                  <c:v>15.369261477045908</c:v>
                </c:pt>
                <c:pt idx="3">
                  <c:v>1.996007984031936</c:v>
                </c:pt>
                <c:pt idx="4">
                  <c:v>0.99800399201596801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405-49EA-867C-D84A5B4F4B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Gráficos!$P$159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73-49EF-BBAF-AA7FADEE41FF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73-49EF-BBAF-AA7FADEE41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Gráficos!$Q$158:$Q$159</c:f>
              <c:numCache>
                <c:formatCode>0.0</c:formatCode>
                <c:ptCount val="2"/>
                <c:pt idx="0">
                  <c:v>81.76100628930817</c:v>
                </c:pt>
                <c:pt idx="1">
                  <c:v>81.420765027322403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73-49EF-BBAF-AA7FADEE41FF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Gráficos!$R$158:$R$159</c:f>
              <c:numCache>
                <c:formatCode>0.0</c:formatCode>
                <c:ptCount val="2"/>
                <c:pt idx="0">
                  <c:v>18.23899371069183</c:v>
                </c:pt>
                <c:pt idx="1">
                  <c:v>18.579234972677597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73-49EF-BBAF-AA7FADEE4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58-4C16-A75E-7113DF959DFC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58-4C16-A75E-7113DF959DFC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B58-4C16-A75E-7113DF959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Gráficos!$B$182:$B$183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Gráficos!$C$182:$C$183</c:f>
              <c:numCache>
                <c:formatCode>0.0</c:formatCode>
                <c:ptCount val="2"/>
                <c:pt idx="0">
                  <c:v>66.804979253112023</c:v>
                </c:pt>
                <c:pt idx="1">
                  <c:v>33.195020746887963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58-4C16-A75E-7113DF959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2B-461C-9F4B-46202780356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2B-461C-9F4B-46202780356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2B-461C-9F4B-46202780356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2B-461C-9F4B-46202780356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D2B-461C-9F4B-46202780356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D2B-461C-9F4B-46202780356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D2B-461C-9F4B-4620278035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Gráficos!$B$200:$B$204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Gráficos!$C$200:$C$204</c:f>
              <c:numCache>
                <c:formatCode>0.0</c:formatCode>
                <c:ptCount val="5"/>
                <c:pt idx="0">
                  <c:v>31.014492753623191</c:v>
                </c:pt>
                <c:pt idx="1">
                  <c:v>53.333333333333336</c:v>
                </c:pt>
                <c:pt idx="2">
                  <c:v>11.304347826086957</c:v>
                </c:pt>
                <c:pt idx="3">
                  <c:v>3.4782608695652173</c:v>
                </c:pt>
                <c:pt idx="4">
                  <c:v>0.86956521739130432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D2B-461C-9F4B-4620278035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Gráficos!$P$201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DC-4D3A-B1CC-2E9A90E1B976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DC-4D3A-B1CC-2E9A90E1B9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Gráficos!$Q$200:$Q$201</c:f>
              <c:numCache>
                <c:formatCode>0.0</c:formatCode>
                <c:ptCount val="2"/>
                <c:pt idx="0">
                  <c:v>84.649122807017534</c:v>
                </c:pt>
                <c:pt idx="1">
                  <c:v>83.760683760683762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DC-4D3A-B1CC-2E9A90E1B976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Gráficos!$R$200:$R$201</c:f>
              <c:numCache>
                <c:formatCode>0.0</c:formatCode>
                <c:ptCount val="2"/>
                <c:pt idx="0">
                  <c:v>15.350877192982466</c:v>
                </c:pt>
                <c:pt idx="1">
                  <c:v>16.239316239316238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DC-4D3A-B1CC-2E9A90E1B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7D-4388-8EBA-45DF8E0EA5F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7D-4388-8EBA-45DF8E0EA5F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7D-4388-8EBA-45DF8E0EA5F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7D-4388-8EBA-45DF8E0EA5F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37D-4388-8EBA-45DF8E0EA5F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37D-4388-8EBA-45DF8E0EA5F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37D-4388-8EBA-45DF8E0EA5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Gráficos!$B$224:$B$228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Gráficos!$C$224:$C$228</c:f>
              <c:numCache>
                <c:formatCode>0.0</c:formatCode>
                <c:ptCount val="5"/>
                <c:pt idx="0">
                  <c:v>39.963167587476974</c:v>
                </c:pt>
                <c:pt idx="1">
                  <c:v>44.751381215469614</c:v>
                </c:pt>
                <c:pt idx="2">
                  <c:v>13.075506445672191</c:v>
                </c:pt>
                <c:pt idx="3">
                  <c:v>1.8416206261510131</c:v>
                </c:pt>
                <c:pt idx="4">
                  <c:v>0.36832412523020258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37D-4388-8EBA-45DF8E0EA5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Gráficos!$P$225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8F-4F6A-ADC2-E11A02E3F494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8F-4F6A-ADC2-E11A02E3F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Gráficos!$Q$224:$Q$225</c:f>
              <c:numCache>
                <c:formatCode>0.0</c:formatCode>
                <c:ptCount val="2"/>
                <c:pt idx="0">
                  <c:v>86.743515850144092</c:v>
                </c:pt>
                <c:pt idx="1">
                  <c:v>81.122448979591837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8F-4F6A-ADC2-E11A02E3F494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Gráficos!$R$224:$R$225</c:f>
              <c:numCache>
                <c:formatCode>0.0</c:formatCode>
                <c:ptCount val="2"/>
                <c:pt idx="0">
                  <c:v>13.256484149855908</c:v>
                </c:pt>
                <c:pt idx="1">
                  <c:v>18.877551020408163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8F-4F6A-ADC2-E11A02E3F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B1-46AC-A27B-6D81A46060D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B1-46AC-A27B-6D81A46060D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B1-46AC-A27B-6D81A46060D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B1-46AC-A27B-6D81A46060D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9B1-46AC-A27B-6D81A46060D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9B1-46AC-A27B-6D81A46060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Gráficos!$B$247:$B$251</c:f>
              <c:strCache>
                <c:ptCount val="5"/>
                <c:pt idx="0">
                  <c:v>Definitivamente Recomendaria</c:v>
                </c:pt>
                <c:pt idx="1">
                  <c:v>Recomendaria</c:v>
                </c:pt>
                <c:pt idx="2">
                  <c:v>Indiferente</c:v>
                </c:pt>
                <c:pt idx="3">
                  <c:v>Recomendaria com Ressalvas</c:v>
                </c:pt>
                <c:pt idx="4">
                  <c:v>Não Recomendaria</c:v>
                </c:pt>
              </c:strCache>
            </c:strRef>
          </c:cat>
          <c:val>
            <c:numRef>
              <c:f>Gráficos!$C$247:$C$251</c:f>
              <c:numCache>
                <c:formatCode>0.0</c:formatCode>
                <c:ptCount val="5"/>
                <c:pt idx="0">
                  <c:v>26.022304832713754</c:v>
                </c:pt>
                <c:pt idx="1">
                  <c:v>48.884758364312269</c:v>
                </c:pt>
                <c:pt idx="2">
                  <c:v>3.5315985130111525</c:v>
                </c:pt>
                <c:pt idx="3">
                  <c:v>15.055762081784389</c:v>
                </c:pt>
                <c:pt idx="4">
                  <c:v>6.5055762081784385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9B1-46AC-A27B-6D81A46060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87602799650044"/>
          <c:y val="5.0925925925925923E-2"/>
          <c:w val="0.66457305336832884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Gráficos!$M$23</c:f>
              <c:strCache>
                <c:ptCount val="1"/>
                <c:pt idx="0">
                  <c:v>A - Antes de começarmos a pesquisa, por gentileza nos informe a sua idade: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Gráficos!$M$25:$M$30</c:f>
              <c:strCache>
                <c:ptCount val="6"/>
                <c:pt idx="0">
                  <c:v>De 18 a 25 anos</c:v>
                </c:pt>
                <c:pt idx="1">
                  <c:v>De 26 a 35 anos</c:v>
                </c:pt>
                <c:pt idx="2">
                  <c:v>De 36 a 45 anos</c:v>
                </c:pt>
                <c:pt idx="3">
                  <c:v>De 46 a 55 anos</c:v>
                </c:pt>
                <c:pt idx="4">
                  <c:v>De 56 a 65 anos</c:v>
                </c:pt>
                <c:pt idx="5">
                  <c:v>Mais de 65 anos</c:v>
                </c:pt>
              </c:strCache>
            </c:strRef>
          </c:cat>
          <c:val>
            <c:numRef>
              <c:f>Gráficos!$N$25:$N$30</c:f>
              <c:numCache>
                <c:formatCode>0.0</c:formatCode>
                <c:ptCount val="6"/>
                <c:pt idx="0">
                  <c:v>3.1192660550458715</c:v>
                </c:pt>
                <c:pt idx="1">
                  <c:v>4.4036697247706424</c:v>
                </c:pt>
                <c:pt idx="2">
                  <c:v>10.642201834862385</c:v>
                </c:pt>
                <c:pt idx="3">
                  <c:v>12.110091743119266</c:v>
                </c:pt>
                <c:pt idx="4">
                  <c:v>26.788990825688074</c:v>
                </c:pt>
                <c:pt idx="5">
                  <c:v>42.935779816513765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E9-4ED7-BB74-5C0199FD9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48"/>
        <c:axId val="115416576"/>
        <c:axId val="89640896"/>
      </c:barChart>
      <c:catAx>
        <c:axId val="11541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640896"/>
        <c:crosses val="autoZero"/>
        <c:auto val="1"/>
        <c:lblAlgn val="ctr"/>
        <c:lblOffset val="100"/>
        <c:noMultiLvlLbl val="0"/>
      </c:catAx>
      <c:valAx>
        <c:axId val="8964089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154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A4-4C57-94C8-592353CE9B8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A4-4C57-94C8-592353CE9B8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A4-4C57-94C8-592353CE9B8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A4-4C57-94C8-592353CE9B8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1A4-4C57-94C8-592353CE9B8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1A4-4C57-94C8-592353CE9B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Gráficos!$B$47:$B$50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Gráficos!$C$47:$C$50</c:f>
              <c:numCache>
                <c:formatCode>0.0</c:formatCode>
                <c:ptCount val="4"/>
                <c:pt idx="0">
                  <c:v>59.168241965973536</c:v>
                </c:pt>
                <c:pt idx="1">
                  <c:v>25.89792060491493</c:v>
                </c:pt>
                <c:pt idx="2">
                  <c:v>14.555765595463138</c:v>
                </c:pt>
                <c:pt idx="3">
                  <c:v>0.3780718336483932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A4-4C57-94C8-592353CE9B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0C-47BB-B521-5AFBF607883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0C-47BB-B521-5AFBF607883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0C-47BB-B521-5AFBF607883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0C-47BB-B521-5AFBF607883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D0C-47BB-B521-5AFBF607883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D0C-47BB-B521-5AFBF60788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Gráficos!$B$70:$B$73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Gráficos!$C$70:$C$73</c:f>
              <c:numCache>
                <c:formatCode>0.0</c:formatCode>
                <c:ptCount val="4"/>
                <c:pt idx="0">
                  <c:v>67.002518891687657</c:v>
                </c:pt>
                <c:pt idx="1">
                  <c:v>12.594458438287154</c:v>
                </c:pt>
                <c:pt idx="2">
                  <c:v>13.09823677581864</c:v>
                </c:pt>
                <c:pt idx="3">
                  <c:v>7.3047858942065487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D0C-47BB-B521-5AFBF60788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F1-49F6-BF84-A83DD54D33E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F1-49F6-BF84-A83DD54D33E5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0F1-49F6-BF84-A83DD54D33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Gráficos!$B$93:$B$94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Gráficos!$C$93:$C$94</c:f>
              <c:numCache>
                <c:formatCode>0.0</c:formatCode>
                <c:ptCount val="2"/>
                <c:pt idx="0">
                  <c:v>65.63876651982379</c:v>
                </c:pt>
                <c:pt idx="1">
                  <c:v>34.36123348017621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F1-49F6-BF84-A83DD54D3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4A-48B6-8E6F-F517D8ABE33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4A-48B6-8E6F-F517D8ABE33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4A-48B6-8E6F-F517D8ABE33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4A-48B6-8E6F-F517D8ABE33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4A-48B6-8E6F-F517D8ABE33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34A-48B6-8E6F-F517D8ABE33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34A-48B6-8E6F-F517D8ABE3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Gráficos!$B$110:$B$114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Gráficos!$C$110:$C$114</c:f>
              <c:numCache>
                <c:formatCode>0.0</c:formatCode>
                <c:ptCount val="5"/>
                <c:pt idx="0">
                  <c:v>46.780303030303031</c:v>
                </c:pt>
                <c:pt idx="1">
                  <c:v>42.424242424242422</c:v>
                </c:pt>
                <c:pt idx="2">
                  <c:v>9.4696969696969688</c:v>
                </c:pt>
                <c:pt idx="3">
                  <c:v>0.94696969696969702</c:v>
                </c:pt>
                <c:pt idx="4">
                  <c:v>0.37878787878787878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34A-48B6-8E6F-F517D8ABE3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Gráficos!$P$111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089E-3"/>
                  <c:y val="-0.260075336700336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E3-462C-97EA-9CA5DB81CE33}"/>
                </c:ext>
              </c:extLst>
            </c:dLbl>
            <c:dLbl>
              <c:idx val="1"/>
              <c:layout>
                <c:manualLayout>
                  <c:x val="-3.094253446271393E-2"/>
                  <c:y val="-0.24022264309764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E3-462C-97EA-9CA5DB81CE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Gráficos!$Q$110:$Q$111</c:f>
              <c:numCache>
                <c:formatCode>0.0</c:formatCode>
                <c:ptCount val="2"/>
                <c:pt idx="0">
                  <c:v>90.476190476190482</c:v>
                </c:pt>
                <c:pt idx="1">
                  <c:v>86.979166666666671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E3-462C-97EA-9CA5DB81CE33}"/>
            </c:ext>
          </c:extLst>
        </c:ser>
        <c:ser>
          <c:idx val="1"/>
          <c:order val="1"/>
          <c:tx>
            <c:strRef>
              <c:f>Gráficos!$P$110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Gráficos!$R$110:$R$111</c:f>
              <c:numCache>
                <c:formatCode>0.0</c:formatCode>
                <c:ptCount val="2"/>
                <c:pt idx="0">
                  <c:v>9.5238095238095184</c:v>
                </c:pt>
                <c:pt idx="1">
                  <c:v>13.020833333333329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E3-462C-97EA-9CA5DB81C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B5-4609-B1FD-1D742F5F105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B5-4609-B1FD-1D742F5F105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B5-4609-B1FD-1D742F5F105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B5-4609-B1FD-1D742F5F105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BB5-4609-B1FD-1D742F5F105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BB5-4609-B1FD-1D742F5F105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BB5-4609-B1FD-1D742F5F10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Gráficos!$B$134:$B$138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Gráficos!$C$134:$C$138</c:f>
              <c:numCache>
                <c:formatCode>0.0</c:formatCode>
                <c:ptCount val="5"/>
                <c:pt idx="0">
                  <c:v>25.665399239543724</c:v>
                </c:pt>
                <c:pt idx="1">
                  <c:v>41.634980988593156</c:v>
                </c:pt>
                <c:pt idx="2">
                  <c:v>23.00380228136882</c:v>
                </c:pt>
                <c:pt idx="3">
                  <c:v>7.0342205323193925</c:v>
                </c:pt>
                <c:pt idx="4">
                  <c:v>2.6615969581749046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BB5-4609-B1FD-1D742F5F10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Gráficos!$P$135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357505131001916E-2"/>
                  <c:y val="-0.265420763711799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42-4458-8306-9F5A117654EF}"/>
                </c:ext>
              </c:extLst>
            </c:dLbl>
            <c:dLbl>
              <c:idx val="1"/>
              <c:layout>
                <c:manualLayout>
                  <c:x val="-3.6215759930144469E-2"/>
                  <c:y val="-0.266948540846573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42-4458-8306-9F5A117654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Gráficos!$Q$134:$Q$135</c:f>
              <c:numCache>
                <c:formatCode>0.0</c:formatCode>
                <c:ptCount val="2"/>
                <c:pt idx="0">
                  <c:v>66.666666666666671</c:v>
                </c:pt>
                <c:pt idx="1">
                  <c:v>68.421052631578945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42-4458-8306-9F5A117654EF}"/>
            </c:ext>
          </c:extLst>
        </c:ser>
        <c:ser>
          <c:idx val="1"/>
          <c:order val="1"/>
          <c:tx>
            <c:strRef>
              <c:f>Gráficos!$P$134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Gráficos!$R$134:$R$135</c:f>
              <c:numCache>
                <c:formatCode>0.0</c:formatCode>
                <c:ptCount val="2"/>
                <c:pt idx="0">
                  <c:v>33.333333333333329</c:v>
                </c:pt>
                <c:pt idx="1">
                  <c:v>31.578947368421055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42-4458-8306-9F5A11765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0" tIns="47265" rIns="94530" bIns="47265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0" tIns="47265" rIns="94530" bIns="4726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02860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0" tIns="47265" rIns="94530" bIns="47265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0" tIns="47265" rIns="94530" bIns="4726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355600" y="714375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0" tIns="47265" rIns="94530" bIns="47265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0" tIns="47265" rIns="94530" bIns="4726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92DA896-93E3-4EA8-8172-8F0E591BFF4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3716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24848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1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3ABF06A-BCDC-4110-8509-C1FA05F90251}" type="datetimeFigureOut">
              <a:rPr lang="pt-BR" smtClean="0"/>
              <a:t>16/04/2025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1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666EDD2-4AA7-48CF-AF4F-DA8606C9E10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024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2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74896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1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3ABF06A-BCDC-4110-8509-C1FA05F90251}" type="datetimeFigureOut">
              <a:rPr lang="pt-BR" smtClean="0"/>
              <a:t>16/04/2025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1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666EDD2-4AA7-48CF-AF4F-DA8606C9E10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414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79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93CD563-73CB-405D-4543-43981A2D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604" y="6356351"/>
            <a:ext cx="2743380" cy="365125"/>
          </a:xfrm>
          <a:prstGeom prst="rect">
            <a:avLst/>
          </a:prstGeom>
        </p:spPr>
        <p:txBody>
          <a:bodyPr/>
          <a:lstStyle/>
          <a:p>
            <a:fld id="{4BA926F3-DCE3-43C1-B8E3-A6C3F4563D84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F5BF65B-607D-7A16-4707-6807590D7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914" y="6356351"/>
            <a:ext cx="4114173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FE84FA7-9A6B-72CC-DA0B-B41DBF47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018" y="6356351"/>
            <a:ext cx="2743379" cy="365125"/>
          </a:xfrm>
          <a:prstGeom prst="rect">
            <a:avLst/>
          </a:prstGeom>
        </p:spPr>
        <p:txBody>
          <a:bodyPr/>
          <a:lstStyle/>
          <a:p>
            <a:fld id="{185DC2B6-A44C-4A11-B191-22BFA3B746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21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petros petrobras logo"/>
          <p:cNvSpPr>
            <a:spLocks noChangeAspect="1" noChangeArrowheads="1"/>
          </p:cNvSpPr>
          <p:nvPr userDrawn="1"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000" dirty="0"/>
          </a:p>
        </p:txBody>
      </p:sp>
      <p:sp>
        <p:nvSpPr>
          <p:cNvPr id="8" name="Retângulo de cantos arredondados 13">
            <a:extLst>
              <a:ext uri="{FF2B5EF4-FFF2-40B4-BE49-F238E27FC236}">
                <a16:creationId xmlns:a16="http://schemas.microsoft.com/office/drawing/2014/main" id="{6B1AD6DA-0B90-4E48-0534-8F937944B1D8}"/>
              </a:ext>
            </a:extLst>
          </p:cNvPr>
          <p:cNvSpPr/>
          <p:nvPr userDrawn="1"/>
        </p:nvSpPr>
        <p:spPr>
          <a:xfrm>
            <a:off x="-243752" y="168833"/>
            <a:ext cx="593335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89" dirty="0">
              <a:latin typeface="Myriad Pro" panose="020B0503030403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BA77106-E2C5-B0C4-FCF1-AEB4CFBD6F38}"/>
              </a:ext>
            </a:extLst>
          </p:cNvPr>
          <p:cNvSpPr/>
          <p:nvPr userDrawn="1"/>
        </p:nvSpPr>
        <p:spPr>
          <a:xfrm>
            <a:off x="-343958" y="160339"/>
            <a:ext cx="344042" cy="726193"/>
          </a:xfrm>
          <a:prstGeom prst="rect">
            <a:avLst/>
          </a:prstGeom>
          <a:solidFill>
            <a:srgbClr val="EEE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62780E2-9859-24F1-2F40-50A65A311B58}"/>
              </a:ext>
            </a:extLst>
          </p:cNvPr>
          <p:cNvCxnSpPr>
            <a:cxnSpLocks/>
          </p:cNvCxnSpPr>
          <p:nvPr userDrawn="1"/>
        </p:nvCxnSpPr>
        <p:spPr>
          <a:xfrm>
            <a:off x="0" y="6741368"/>
            <a:ext cx="1129784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71834190-FAAB-9B69-B333-A3EF3CFD3B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43" y="6031958"/>
            <a:ext cx="932393" cy="826042"/>
          </a:xfrm>
          <a:prstGeom prst="rect">
            <a:avLst/>
          </a:prstGeom>
        </p:spPr>
      </p:pic>
      <p:pic>
        <p:nvPicPr>
          <p:cNvPr id="3" name="Imagem 2" descr="Logotipo&#10;&#10;O conteúdo gerado por IA pode estar incorreto.">
            <a:extLst>
              <a:ext uri="{FF2B5EF4-FFF2-40B4-BE49-F238E27FC236}">
                <a16:creationId xmlns:a16="http://schemas.microsoft.com/office/drawing/2014/main" id="{E8A82655-F085-7E27-DD80-29EA62AED69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739" y="299543"/>
            <a:ext cx="1834122" cy="4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1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0B2996A8-B4D5-4E7B-AC48-283BBD3A9A7B}"/>
              </a:ext>
            </a:extLst>
          </p:cNvPr>
          <p:cNvCxnSpPr/>
          <p:nvPr userDrawn="1"/>
        </p:nvCxnSpPr>
        <p:spPr>
          <a:xfrm>
            <a:off x="0" y="6845536"/>
            <a:ext cx="12192000" cy="12464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Resultado de imagem para petros petrobras logo"/>
          <p:cNvSpPr>
            <a:spLocks noChangeAspect="1" noChangeArrowheads="1"/>
          </p:cNvSpPr>
          <p:nvPr userDrawn="1"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000" dirty="0"/>
          </a:p>
        </p:txBody>
      </p:sp>
      <p:sp>
        <p:nvSpPr>
          <p:cNvPr id="8" name="Retângulo de cantos arredondados 13">
            <a:extLst>
              <a:ext uri="{FF2B5EF4-FFF2-40B4-BE49-F238E27FC236}">
                <a16:creationId xmlns:a16="http://schemas.microsoft.com/office/drawing/2014/main" id="{6B1AD6DA-0B90-4E48-0534-8F937944B1D8}"/>
              </a:ext>
            </a:extLst>
          </p:cNvPr>
          <p:cNvSpPr/>
          <p:nvPr userDrawn="1"/>
        </p:nvSpPr>
        <p:spPr>
          <a:xfrm>
            <a:off x="-243752" y="168833"/>
            <a:ext cx="593335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89" dirty="0">
              <a:latin typeface="Myriad Pro" panose="020B0503030403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BA77106-E2C5-B0C4-FCF1-AEB4CFBD6F38}"/>
              </a:ext>
            </a:extLst>
          </p:cNvPr>
          <p:cNvSpPr/>
          <p:nvPr userDrawn="1"/>
        </p:nvSpPr>
        <p:spPr>
          <a:xfrm>
            <a:off x="-343958" y="160339"/>
            <a:ext cx="344042" cy="726193"/>
          </a:xfrm>
          <a:prstGeom prst="rect">
            <a:avLst/>
          </a:prstGeom>
          <a:solidFill>
            <a:srgbClr val="EEE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pic>
        <p:nvPicPr>
          <p:cNvPr id="5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26DF8F36-C29B-9B2D-62E8-FA1E735D389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739" y="299543"/>
            <a:ext cx="1834122" cy="4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9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22.svg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22.svg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22.svg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2.svg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22.svg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A9EEA97-F60A-059A-DED3-BB67D29D8C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13">
            <a:extLst>
              <a:ext uri="{FF2B5EF4-FFF2-40B4-BE49-F238E27FC236}">
                <a16:creationId xmlns:a16="http://schemas.microsoft.com/office/drawing/2014/main" id="{899756C5-6416-4456-5A28-F855E556510E}"/>
              </a:ext>
            </a:extLst>
          </p:cNvPr>
          <p:cNvSpPr/>
          <p:nvPr/>
        </p:nvSpPr>
        <p:spPr>
          <a:xfrm>
            <a:off x="0" y="677114"/>
            <a:ext cx="6071319" cy="28853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544" dirty="0">
                <a:solidFill>
                  <a:srgbClr val="000000">
                    <a:lumMod val="75000"/>
                    <a:lumOff val="25000"/>
                  </a:srgbClr>
                </a:solidFill>
                <a:latin typeface="Arial Rounded MT Bold" panose="020F0704030504030204" pitchFamily="34" charset="0"/>
              </a:rPr>
              <a:t>Pesquisa de Satisfação com Beneficiários 2025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658" dirty="0">
                <a:solidFill>
                  <a:srgbClr val="000000">
                    <a:lumMod val="75000"/>
                    <a:lumOff val="25000"/>
                  </a:srgbClr>
                </a:solidFill>
                <a:latin typeface="Arial Rounded MT Bold" panose="020F0704030504030204" pitchFamily="34" charset="0"/>
              </a:rPr>
              <a:t>(Ano Base 2024)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658" dirty="0">
              <a:solidFill>
                <a:srgbClr val="000000">
                  <a:lumMod val="75000"/>
                  <a:lumOff val="25000"/>
                </a:srgb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C9F4459-6C83-4DB2-CB17-F13352883F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99" y="3645024"/>
            <a:ext cx="2036867" cy="814786"/>
          </a:xfrm>
          <a:prstGeom prst="rect">
            <a:avLst/>
          </a:prstGeom>
        </p:spPr>
      </p:pic>
      <p:pic>
        <p:nvPicPr>
          <p:cNvPr id="6" name="Imagem 5" descr="Mulher com celular na mão&#10;&#10;Descrição gerada automaticamente com confiança média">
            <a:extLst>
              <a:ext uri="{FF2B5EF4-FFF2-40B4-BE49-F238E27FC236}">
                <a16:creationId xmlns:a16="http://schemas.microsoft.com/office/drawing/2014/main" id="{DF9F83D4-6563-A0CB-9733-26781D935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3" t="-1" r="23828" b="-107"/>
          <a:stretch/>
        </p:blipFill>
        <p:spPr>
          <a:xfrm>
            <a:off x="6096000" y="-27384"/>
            <a:ext cx="6120680" cy="6885384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B0EBA395-33C5-C6C6-7446-E7015A9885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49" y="5001080"/>
            <a:ext cx="3135390" cy="7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BE77139-FB6D-905C-692C-199FAD41E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563042"/>
              </p:ext>
            </p:extLst>
          </p:nvPr>
        </p:nvGraphicFramePr>
        <p:xfrm>
          <a:off x="911424" y="1340768"/>
          <a:ext cx="10188000" cy="5159658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70079936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1598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– Acesso à lista de prestadores de serviços credenciados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125994"/>
                  </a:ext>
                </a:extLst>
              </a:tr>
              <a:tr h="3439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acessei a lista de prestadores de serviços credenciados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260453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26462"/>
                  </a:ext>
                </a:extLst>
              </a:tr>
              <a:tr h="2348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31598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acessei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061109"/>
                  </a:ext>
                </a:extLst>
              </a:tr>
            </a:tbl>
          </a:graphicData>
        </a:graphic>
      </p:graphicFrame>
      <p:sp>
        <p:nvSpPr>
          <p:cNvPr id="4" name="Retângulo de cantos arredondados 13">
            <a:extLst>
              <a:ext uri="{FF2B5EF4-FFF2-40B4-BE49-F238E27FC236}">
                <a16:creationId xmlns:a16="http://schemas.microsoft.com/office/drawing/2014/main" id="{D469DCBB-2F3D-9E65-7C29-1CBD84F3C0EC}"/>
              </a:ext>
            </a:extLst>
          </p:cNvPr>
          <p:cNvSpPr/>
          <p:nvPr/>
        </p:nvSpPr>
        <p:spPr>
          <a:xfrm>
            <a:off x="-24680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Dados Técnicos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37C914-241D-3D0F-6971-323F61EB7FC8}"/>
              </a:ext>
            </a:extLst>
          </p:cNvPr>
          <p:cNvSpPr txBox="1"/>
          <p:nvPr/>
        </p:nvSpPr>
        <p:spPr>
          <a:xfrm>
            <a:off x="-7019" y="908720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</p:spTree>
    <p:extLst>
      <p:ext uri="{BB962C8B-B14F-4D97-AF65-F5344CB8AC3E}">
        <p14:creationId xmlns:p14="http://schemas.microsoft.com/office/powerpoint/2010/main" val="1233014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BE77139-FB6D-905C-692C-199FAD41E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859345"/>
              </p:ext>
            </p:extLst>
          </p:nvPr>
        </p:nvGraphicFramePr>
        <p:xfrm>
          <a:off x="983432" y="1283617"/>
          <a:ext cx="10188000" cy="4599423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70079936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32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7 - Nos últimos 12 meses, quando você fez uma reclamação para o seu plano você teve sua demanda resolvida?</a:t>
                      </a:r>
                    </a:p>
                  </a:txBody>
                  <a:tcPr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reclamei do meu plano de saúde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62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preenchi documentos ou formulários exigidos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 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061109"/>
                  </a:ext>
                </a:extLst>
              </a:tr>
            </a:tbl>
          </a:graphicData>
        </a:graphic>
      </p:graphicFrame>
      <p:sp>
        <p:nvSpPr>
          <p:cNvPr id="3" name="Retângulo de cantos arredondados 13">
            <a:extLst>
              <a:ext uri="{FF2B5EF4-FFF2-40B4-BE49-F238E27FC236}">
                <a16:creationId xmlns:a16="http://schemas.microsoft.com/office/drawing/2014/main" id="{608DBA00-CE48-B162-A117-1EDEA8AAB055}"/>
              </a:ext>
            </a:extLst>
          </p:cNvPr>
          <p:cNvSpPr/>
          <p:nvPr/>
        </p:nvSpPr>
        <p:spPr>
          <a:xfrm>
            <a:off x="-24680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Dados Técnicos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805D3C-1993-3648-04E8-1BAC06D32113}"/>
              </a:ext>
            </a:extLst>
          </p:cNvPr>
          <p:cNvSpPr txBox="1"/>
          <p:nvPr/>
        </p:nvSpPr>
        <p:spPr>
          <a:xfrm>
            <a:off x="-7019" y="908720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</p:spTree>
    <p:extLst>
      <p:ext uri="{BB962C8B-B14F-4D97-AF65-F5344CB8AC3E}">
        <p14:creationId xmlns:p14="http://schemas.microsoft.com/office/powerpoint/2010/main" val="3784312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BE77139-FB6D-905C-692C-199FAD41E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007761"/>
              </p:ext>
            </p:extLst>
          </p:nvPr>
        </p:nvGraphicFramePr>
        <p:xfrm>
          <a:off x="887529" y="1273167"/>
          <a:ext cx="10188000" cy="4833888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70079936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12599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260453"/>
                  </a:ext>
                </a:extLst>
              </a:tr>
              <a:tr h="2562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</a:tbl>
          </a:graphicData>
        </a:graphic>
      </p:graphicFrame>
      <p:sp>
        <p:nvSpPr>
          <p:cNvPr id="4" name="Retângulo de cantos arredondados 13">
            <a:extLst>
              <a:ext uri="{FF2B5EF4-FFF2-40B4-BE49-F238E27FC236}">
                <a16:creationId xmlns:a16="http://schemas.microsoft.com/office/drawing/2014/main" id="{8AE683F3-05FE-B5D4-65CD-84D866BCBC7A}"/>
              </a:ext>
            </a:extLst>
          </p:cNvPr>
          <p:cNvSpPr/>
          <p:nvPr/>
        </p:nvSpPr>
        <p:spPr>
          <a:xfrm>
            <a:off x="-24680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Dados Técnicos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D506786-5A7F-2329-8FD2-744A8745BCD3}"/>
              </a:ext>
            </a:extLst>
          </p:cNvPr>
          <p:cNvSpPr txBox="1"/>
          <p:nvPr/>
        </p:nvSpPr>
        <p:spPr>
          <a:xfrm>
            <a:off x="-7019" y="908720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</p:spTree>
    <p:extLst>
      <p:ext uri="{BB962C8B-B14F-4D97-AF65-F5344CB8AC3E}">
        <p14:creationId xmlns:p14="http://schemas.microsoft.com/office/powerpoint/2010/main" val="187338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2073E55-E6F2-5CCF-4F14-6F12FA0B6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536749"/>
              </p:ext>
            </p:extLst>
          </p:nvPr>
        </p:nvGraphicFramePr>
        <p:xfrm>
          <a:off x="263352" y="1269785"/>
          <a:ext cx="2664962" cy="5330638"/>
        </p:xfrm>
        <a:graphic>
          <a:graphicData uri="http://schemas.openxmlformats.org/drawingml/2006/table">
            <a:tbl>
              <a:tblPr/>
              <a:tblGrid>
                <a:gridCol w="1584000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080962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19138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191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Sao Paulo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Guarulhos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10594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Praia Grande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295029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Santo Andre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22664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Sao Bernardo Do Campo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714134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Santos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791225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Diadema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773020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Mogi Das Cruzes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315677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Osasco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664720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Taboao Da Serra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919298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Sao Roque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216197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Mata De Sao Joao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205875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Sao Sebastiao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740749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Caraguatatuba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731009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Itaquaquecetuba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775038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Guaruja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365441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Franco Da Rocha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340398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Santana De Parnaiba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861422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Francisco Morato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803806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Indaiatuba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875731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Curitiba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293056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Santa Isabel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599210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Ribeirao Pires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110409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9DBDE18-7DA6-C991-C986-E87C95DD1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847676"/>
              </p:ext>
            </p:extLst>
          </p:nvPr>
        </p:nvGraphicFramePr>
        <p:xfrm>
          <a:off x="6125406" y="1268760"/>
          <a:ext cx="5371194" cy="3896704"/>
        </p:xfrm>
        <a:graphic>
          <a:graphicData uri="http://schemas.openxmlformats.org/drawingml/2006/table">
            <a:tbl>
              <a:tblPr/>
              <a:tblGrid>
                <a:gridCol w="1780136">
                  <a:extLst>
                    <a:ext uri="{9D8B030D-6E8A-4147-A177-3AD203B41FA5}">
                      <a16:colId xmlns:a16="http://schemas.microsoft.com/office/drawing/2014/main" val="1222817563"/>
                    </a:ext>
                  </a:extLst>
                </a:gridCol>
                <a:gridCol w="1127210">
                  <a:extLst>
                    <a:ext uri="{9D8B030D-6E8A-4147-A177-3AD203B41FA5}">
                      <a16:colId xmlns:a16="http://schemas.microsoft.com/office/drawing/2014/main" val="3014015914"/>
                    </a:ext>
                  </a:extLst>
                </a:gridCol>
                <a:gridCol w="209428">
                  <a:extLst>
                    <a:ext uri="{9D8B030D-6E8A-4147-A177-3AD203B41FA5}">
                      <a16:colId xmlns:a16="http://schemas.microsoft.com/office/drawing/2014/main" val="3266097213"/>
                    </a:ext>
                  </a:extLst>
                </a:gridCol>
                <a:gridCol w="1127210">
                  <a:extLst>
                    <a:ext uri="{9D8B030D-6E8A-4147-A177-3AD203B41FA5}">
                      <a16:colId xmlns:a16="http://schemas.microsoft.com/office/drawing/2014/main" val="653553222"/>
                    </a:ext>
                  </a:extLst>
                </a:gridCol>
                <a:gridCol w="1127210">
                  <a:extLst>
                    <a:ext uri="{9D8B030D-6E8A-4147-A177-3AD203B41FA5}">
                      <a16:colId xmlns:a16="http://schemas.microsoft.com/office/drawing/2014/main" val="4171451215"/>
                    </a:ext>
                  </a:extLst>
                </a:gridCol>
              </a:tblGrid>
              <a:tr h="27193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71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kern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kern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kern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kern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kern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kern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2160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27289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Distribuição por 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954672"/>
                  </a:ext>
                </a:extLst>
              </a:tr>
              <a:tr h="271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3248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kern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2896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kern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09218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D41B772-0081-3DE1-0BBD-1398BC400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654056"/>
              </p:ext>
            </p:extLst>
          </p:nvPr>
        </p:nvGraphicFramePr>
        <p:xfrm>
          <a:off x="3359696" y="1268760"/>
          <a:ext cx="2160240" cy="5334288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21486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188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2142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2142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973694"/>
                  </a:ext>
                </a:extLst>
              </a:tr>
              <a:tr h="2142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476454"/>
                  </a:ext>
                </a:extLst>
              </a:tr>
              <a:tr h="2142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21734"/>
                  </a:ext>
                </a:extLst>
              </a:tr>
              <a:tr h="2142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373241"/>
                  </a:ext>
                </a:extLst>
              </a:tr>
              <a:tr h="2142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170711"/>
                  </a:ext>
                </a:extLst>
              </a:tr>
              <a:tr h="2142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283857"/>
                  </a:ext>
                </a:extLst>
              </a:tr>
              <a:tr h="2142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592074"/>
                  </a:ext>
                </a:extLst>
              </a:tr>
              <a:tr h="2142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717644"/>
                  </a:ext>
                </a:extLst>
              </a:tr>
              <a:tr h="2142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63131"/>
                  </a:ext>
                </a:extLst>
              </a:tr>
              <a:tr h="2142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675176"/>
                  </a:ext>
                </a:extLst>
              </a:tr>
              <a:tr h="2142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090874"/>
                  </a:ext>
                </a:extLst>
              </a:tr>
              <a:tr h="2142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127551"/>
                  </a:ext>
                </a:extLst>
              </a:tr>
              <a:tr h="2142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593790"/>
                  </a:ext>
                </a:extLst>
              </a:tr>
              <a:tr h="2142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961570"/>
                  </a:ext>
                </a:extLst>
              </a:tr>
              <a:tr h="2142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247833"/>
                  </a:ext>
                </a:extLst>
              </a:tr>
              <a:tr h="2142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657368"/>
                  </a:ext>
                </a:extLst>
              </a:tr>
              <a:tr h="2142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8408"/>
                  </a:ext>
                </a:extLst>
              </a:tr>
              <a:tr h="2142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703535"/>
                  </a:ext>
                </a:extLst>
              </a:tr>
              <a:tr h="2142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30221"/>
                  </a:ext>
                </a:extLst>
              </a:tr>
              <a:tr h="2142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557188"/>
                  </a:ext>
                </a:extLst>
              </a:tr>
              <a:tr h="2142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261028"/>
                  </a:ext>
                </a:extLst>
              </a:tr>
              <a:tr h="2142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930732"/>
                  </a:ext>
                </a:extLst>
              </a:tr>
            </a:tbl>
          </a:graphicData>
        </a:graphic>
      </p:graphicFrame>
      <p:sp>
        <p:nvSpPr>
          <p:cNvPr id="5" name="Retângulo de cantos arredondados 13">
            <a:extLst>
              <a:ext uri="{FF2B5EF4-FFF2-40B4-BE49-F238E27FC236}">
                <a16:creationId xmlns:a16="http://schemas.microsoft.com/office/drawing/2014/main" id="{246F3748-320B-78BE-15BA-5A991EEB746B}"/>
              </a:ext>
            </a:extLst>
          </p:cNvPr>
          <p:cNvSpPr/>
          <p:nvPr/>
        </p:nvSpPr>
        <p:spPr>
          <a:xfrm>
            <a:off x="-24680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Dados Técnicos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12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5544616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Descrição do Perfil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A78D39F-320F-19E0-EA54-43F337B7BDC1}"/>
              </a:ext>
            </a:extLst>
          </p:cNvPr>
          <p:cNvSpPr txBox="1"/>
          <p:nvPr/>
        </p:nvSpPr>
        <p:spPr>
          <a:xfrm>
            <a:off x="6240016" y="990832"/>
            <a:ext cx="1267655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latin typeface="Calibri" panose="020F0502020204030204"/>
                <a:cs typeface="+mn-cs"/>
              </a:rPr>
              <a:t>Gênero 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5382509A-C947-B0BF-F6C4-A5455E4F1B16}"/>
              </a:ext>
            </a:extLst>
          </p:cNvPr>
          <p:cNvCxnSpPr>
            <a:cxnSpLocks/>
          </p:cNvCxnSpPr>
          <p:nvPr/>
        </p:nvCxnSpPr>
        <p:spPr>
          <a:xfrm>
            <a:off x="6096000" y="1124745"/>
            <a:ext cx="0" cy="4992555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9B6AD3-1451-7737-2D8F-E7DCA9BF9F70}"/>
              </a:ext>
            </a:extLst>
          </p:cNvPr>
          <p:cNvSpPr txBox="1"/>
          <p:nvPr/>
        </p:nvSpPr>
        <p:spPr>
          <a:xfrm>
            <a:off x="-25846" y="6458387"/>
            <a:ext cx="2833350" cy="230780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Nota: Resultados apresentados em percentual (%).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2CE2DE7-1400-742B-40BD-F27401DA7FEC}"/>
              </a:ext>
            </a:extLst>
          </p:cNvPr>
          <p:cNvSpPr txBox="1"/>
          <p:nvPr/>
        </p:nvSpPr>
        <p:spPr>
          <a:xfrm>
            <a:off x="119336" y="980729"/>
            <a:ext cx="1033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Faixa Etária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075457A-F4F7-6047-41F0-FA846CE6782E}"/>
              </a:ext>
            </a:extLst>
          </p:cNvPr>
          <p:cNvSpPr/>
          <p:nvPr/>
        </p:nvSpPr>
        <p:spPr>
          <a:xfrm>
            <a:off x="7422753" y="5013177"/>
            <a:ext cx="3281759" cy="541249"/>
          </a:xfrm>
          <a:prstGeom prst="rect">
            <a:avLst/>
          </a:prstGeom>
          <a:solidFill>
            <a:srgbClr val="F9F9F9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36000" rIns="180000" bIns="3780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Beneficiários com 18 anos ou mais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F822ECD-1C36-4F62-9236-73F95B00AC92}"/>
              </a:ext>
            </a:extLst>
          </p:cNvPr>
          <p:cNvGrpSpPr/>
          <p:nvPr/>
        </p:nvGrpSpPr>
        <p:grpSpPr>
          <a:xfrm>
            <a:off x="7507810" y="1288506"/>
            <a:ext cx="2959196" cy="3627834"/>
            <a:chOff x="0" y="0"/>
            <a:chExt cx="2237239" cy="2543175"/>
          </a:xfrm>
        </p:grpSpPr>
        <p:pic>
          <p:nvPicPr>
            <p:cNvPr id="3" name="Imagem 2" descr="Free vector graphic: Silhouette, Man, Women'S - Free Image ...">
              <a:extLst>
                <a:ext uri="{FF2B5EF4-FFF2-40B4-BE49-F238E27FC236}">
                  <a16:creationId xmlns:a16="http://schemas.microsoft.com/office/drawing/2014/main" id="{639A07C3-BCB8-476A-B306-528404F04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5"/>
            </a:xfrm>
            <a:prstGeom prst="rect">
              <a:avLst/>
            </a:prstGeom>
          </p:spPr>
        </p:pic>
        <p:pic>
          <p:nvPicPr>
            <p:cNvPr id="4" name="Imagem 3" descr="Free vector graphic: Silhouette, Man, Women'S - Free Image ...">
              <a:extLst>
                <a:ext uri="{FF2B5EF4-FFF2-40B4-BE49-F238E27FC236}">
                  <a16:creationId xmlns:a16="http://schemas.microsoft.com/office/drawing/2014/main" id="{24764DA9-647A-4163-8FD4-0BB87A3BD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5" name="Gráfico 4">
              <a:extLst>
                <a:ext uri="{FF2B5EF4-FFF2-40B4-BE49-F238E27FC236}">
                  <a16:creationId xmlns:a16="http://schemas.microsoft.com/office/drawing/2014/main" id="{67D4B416-DC16-4923-A983-4AEE220045D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52842706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25F503C-DA45-45C0-90E1-7BB8CACBC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015018"/>
              </p:ext>
            </p:extLst>
          </p:nvPr>
        </p:nvGraphicFramePr>
        <p:xfrm>
          <a:off x="462728" y="1560254"/>
          <a:ext cx="5210175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71755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Consultas e Exames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224C38-9713-0EB8-AF16-53653D86F04D}"/>
              </a:ext>
            </a:extLst>
          </p:cNvPr>
          <p:cNvSpPr txBox="1"/>
          <p:nvPr/>
        </p:nvSpPr>
        <p:spPr>
          <a:xfrm>
            <a:off x="0" y="880147"/>
            <a:ext cx="12192000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1 - Nos 12 últimos meses, com que frequência você conseguiu ter cuidados de saúde (por exemplo: consultas, exames ou tratamentos) por meio de seu plano de saúde quando necessitou?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DB36CAE-F15F-C5C8-AE07-7E1648CD5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21625"/>
              </p:ext>
            </p:extLst>
          </p:nvPr>
        </p:nvGraphicFramePr>
        <p:xfrm>
          <a:off x="47310" y="4611216"/>
          <a:ext cx="7046414" cy="762000"/>
        </p:xfrm>
        <a:graphic>
          <a:graphicData uri="http://schemas.openxmlformats.org/drawingml/2006/table">
            <a:tbl>
              <a:tblPr/>
              <a:tblGrid>
                <a:gridCol w="7046414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3.51.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 = Nos últimos 12 meses não procurei cuidados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13D99B1-0E2A-31CE-DCE8-E84771261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150827"/>
              </p:ext>
            </p:extLst>
          </p:nvPr>
        </p:nvGraphicFramePr>
        <p:xfrm>
          <a:off x="99070" y="3573016"/>
          <a:ext cx="5420866" cy="803273"/>
        </p:xfrm>
        <a:graphic>
          <a:graphicData uri="http://schemas.openxmlformats.org/drawingml/2006/table">
            <a:tbl>
              <a:tblPr/>
              <a:tblGrid>
                <a:gridCol w="1070788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070788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070788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070788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568857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568857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31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CB61E4CB-3FC0-ED88-A3E0-290220943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286651"/>
              </p:ext>
            </p:extLst>
          </p:nvPr>
        </p:nvGraphicFramePr>
        <p:xfrm>
          <a:off x="7248128" y="1272902"/>
          <a:ext cx="4789468" cy="352425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87,0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85,8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grpSp>
        <p:nvGrpSpPr>
          <p:cNvPr id="18" name="Agrupar 17">
            <a:extLst>
              <a:ext uri="{FF2B5EF4-FFF2-40B4-BE49-F238E27FC236}">
                <a16:creationId xmlns:a16="http://schemas.microsoft.com/office/drawing/2014/main" id="{05C81915-0DBD-311F-8221-DBA8274D7B54}"/>
              </a:ext>
            </a:extLst>
          </p:cNvPr>
          <p:cNvGrpSpPr/>
          <p:nvPr/>
        </p:nvGrpSpPr>
        <p:grpSpPr>
          <a:xfrm>
            <a:off x="47328" y="5528498"/>
            <a:ext cx="12097344" cy="1212870"/>
            <a:chOff x="0" y="5216659"/>
            <a:chExt cx="10708348" cy="121287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010CC7BB-ADA0-9DBC-7473-77FE973EFC0C}"/>
                </a:ext>
              </a:extLst>
            </p:cNvPr>
            <p:cNvSpPr/>
            <p:nvPr/>
          </p:nvSpPr>
          <p:spPr>
            <a:xfrm>
              <a:off x="51819" y="5216659"/>
              <a:ext cx="10656529" cy="1212870"/>
            </a:xfrm>
            <a:prstGeom prst="rect">
              <a:avLst/>
            </a:prstGeom>
            <a:solidFill>
              <a:srgbClr val="F9F9F9"/>
            </a:solidFill>
            <a:ln w="635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tIns="36000" rIns="180000" bIns="37806" rtlCol="0"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8921369-3F7B-9C39-41DF-9F45933BC70C}"/>
                </a:ext>
              </a:extLst>
            </p:cNvPr>
            <p:cNvSpPr txBox="1"/>
            <p:nvPr/>
          </p:nvSpPr>
          <p:spPr>
            <a:xfrm>
              <a:off x="0" y="5229200"/>
              <a:ext cx="106565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Dentre os beneficiários que tiveram cuidados de saúde e souberam responder,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85,1%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 conseguiram ter cuidados de saúde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Sempre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 ou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Na maioria das vezes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, classificando o atributo em patamar de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Conformidade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. Destaque positivo para a opção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Nunca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 que obteve apenas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0,4%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 de menções. 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Analisando os perfis, a variação entre os gêneros é pequena ficando dentro da margem de erro, logo não é possível dizer que há um gênero com melhor resultado que outro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. Por faixa etária quem melhor avaliou foram os beneficiários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De 36 a 45 anos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, chegando a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93,1%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 das menções positivas, classificando o atributo em patamar de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Excelência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. Já os beneficiários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De 18 a 25 anos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são os que menos conseguiram ter cuidados quando necessitaram com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50%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em patamar de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Não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Conformidade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CA7BA5B3-F7FA-2C3F-67C7-E6ABE7BA1114}"/>
              </a:ext>
            </a:extLst>
          </p:cNvPr>
          <p:cNvSpPr/>
          <p:nvPr/>
        </p:nvSpPr>
        <p:spPr>
          <a:xfrm>
            <a:off x="10231587" y="3501008"/>
            <a:ext cx="1800000" cy="180000"/>
          </a:xfrm>
          <a:prstGeom prst="rect">
            <a:avLst/>
          </a:prstGeom>
          <a:noFill/>
          <a:ln w="19050" cap="rnd" cmpd="sng" algn="ctr">
            <a:solidFill>
              <a:srgbClr val="70AD47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tângulo Arredondado 12">
            <a:extLst>
              <a:ext uri="{FF2B5EF4-FFF2-40B4-BE49-F238E27FC236}">
                <a16:creationId xmlns:a16="http://schemas.microsoft.com/office/drawing/2014/main" id="{C56E7510-C646-84BD-3937-2817A36E68DE}"/>
              </a:ext>
            </a:extLst>
          </p:cNvPr>
          <p:cNvSpPr/>
          <p:nvPr/>
        </p:nvSpPr>
        <p:spPr>
          <a:xfrm>
            <a:off x="865432" y="1519714"/>
            <a:ext cx="900115" cy="572599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Negativo 15,0</a:t>
            </a:r>
            <a:endParaRPr lang="pt-BR" sz="1600" b="1" kern="0" dirty="0">
              <a:solidFill>
                <a:schemeClr val="bg2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9" name="Gráfico 8" descr="Fala com preenchimento sólido">
            <a:extLst>
              <a:ext uri="{FF2B5EF4-FFF2-40B4-BE49-F238E27FC236}">
                <a16:creationId xmlns:a16="http://schemas.microsoft.com/office/drawing/2014/main" id="{A06A105A-B94E-76A1-E3BD-972818202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190" y="5059527"/>
            <a:ext cx="638645" cy="638645"/>
          </a:xfrm>
          <a:prstGeom prst="rect">
            <a:avLst/>
          </a:prstGeom>
        </p:spPr>
      </p:pic>
      <p:sp>
        <p:nvSpPr>
          <p:cNvPr id="15" name="Retângulo Arredondado 12">
            <a:extLst>
              <a:ext uri="{FF2B5EF4-FFF2-40B4-BE49-F238E27FC236}">
                <a16:creationId xmlns:a16="http://schemas.microsoft.com/office/drawing/2014/main" id="{8DF7DFB8-8F41-FD6E-AF28-7D810C187E4D}"/>
              </a:ext>
            </a:extLst>
          </p:cNvPr>
          <p:cNvSpPr/>
          <p:nvPr/>
        </p:nvSpPr>
        <p:spPr>
          <a:xfrm>
            <a:off x="2999656" y="1523505"/>
            <a:ext cx="828001" cy="572599"/>
          </a:xfrm>
          <a:prstGeom prst="roundRect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prstClr val="white"/>
                </a:solidFill>
                <a:latin typeface="Calibri"/>
                <a:cs typeface="Calibri"/>
              </a:rPr>
              <a:t>Positivo 85,1</a:t>
            </a:r>
            <a:endParaRPr lang="pt-BR" sz="14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296E411-AD0F-88B6-E751-B02F7F32A66F}"/>
              </a:ext>
            </a:extLst>
          </p:cNvPr>
          <p:cNvSpPr/>
          <p:nvPr/>
        </p:nvSpPr>
        <p:spPr>
          <a:xfrm>
            <a:off x="10231587" y="2756545"/>
            <a:ext cx="1800000" cy="180000"/>
          </a:xfrm>
          <a:prstGeom prst="rect">
            <a:avLst/>
          </a:prstGeom>
          <a:noFill/>
          <a:ln w="19050" cap="rnd" cmpd="sng" algn="ctr">
            <a:solidFill>
              <a:srgbClr val="FF7979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4A9FF0D-897D-41AA-B4EF-A16758D937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412885"/>
              </p:ext>
            </p:extLst>
          </p:nvPr>
        </p:nvGraphicFramePr>
        <p:xfrm>
          <a:off x="62570" y="2104854"/>
          <a:ext cx="4449254" cy="177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7261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47254" y="168833"/>
            <a:ext cx="561669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Urgências e Emergências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224C38-9713-0EB8-AF16-53653D86F04D}"/>
              </a:ext>
            </a:extLst>
          </p:cNvPr>
          <p:cNvSpPr txBox="1"/>
          <p:nvPr/>
        </p:nvSpPr>
        <p:spPr>
          <a:xfrm>
            <a:off x="0" y="908721"/>
            <a:ext cx="12192000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2 - Nos últimos 12 meses, quando você necessitou de atenção imediata (por exemplo: caso de urgência ou emergência), com que frequência você foi atendido pelo seu plano de saúde assim que precisou?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DB36CAE-F15F-C5C8-AE07-7E1648CD5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305918"/>
              </p:ext>
            </p:extLst>
          </p:nvPr>
        </p:nvGraphicFramePr>
        <p:xfrm>
          <a:off x="31677" y="4725144"/>
          <a:ext cx="7576491" cy="762000"/>
        </p:xfrm>
        <a:graphic>
          <a:graphicData uri="http://schemas.openxmlformats.org/drawingml/2006/table">
            <a:tbl>
              <a:tblPr/>
              <a:tblGrid>
                <a:gridCol w="7576491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397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4.07.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 = Nos últimos 12 meses não necessitei de atenção imediata: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140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13D99B1-0E2A-31CE-DCE8-E84771261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791154"/>
              </p:ext>
            </p:extLst>
          </p:nvPr>
        </p:nvGraphicFramePr>
        <p:xfrm>
          <a:off x="119336" y="3717032"/>
          <a:ext cx="5420866" cy="803273"/>
        </p:xfrm>
        <a:graphic>
          <a:graphicData uri="http://schemas.openxmlformats.org/drawingml/2006/table">
            <a:tbl>
              <a:tblPr/>
              <a:tblGrid>
                <a:gridCol w="1070788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070788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070788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070788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568857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568857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31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CB61E4CB-3FC0-ED88-A3E0-290220943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531273"/>
              </p:ext>
            </p:extLst>
          </p:nvPr>
        </p:nvGraphicFramePr>
        <p:xfrm>
          <a:off x="7283196" y="1416918"/>
          <a:ext cx="4789468" cy="352425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63,6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85,7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85,7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grpSp>
        <p:nvGrpSpPr>
          <p:cNvPr id="18" name="Agrupar 17">
            <a:extLst>
              <a:ext uri="{FF2B5EF4-FFF2-40B4-BE49-F238E27FC236}">
                <a16:creationId xmlns:a16="http://schemas.microsoft.com/office/drawing/2014/main" id="{05C81915-0DBD-311F-8221-DBA8274D7B54}"/>
              </a:ext>
            </a:extLst>
          </p:cNvPr>
          <p:cNvGrpSpPr/>
          <p:nvPr/>
        </p:nvGrpSpPr>
        <p:grpSpPr>
          <a:xfrm>
            <a:off x="47328" y="5528498"/>
            <a:ext cx="12025336" cy="1212870"/>
            <a:chOff x="0" y="5216659"/>
            <a:chExt cx="10708348" cy="121287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010CC7BB-ADA0-9DBC-7473-77FE973EFC0C}"/>
                </a:ext>
              </a:extLst>
            </p:cNvPr>
            <p:cNvSpPr/>
            <p:nvPr/>
          </p:nvSpPr>
          <p:spPr>
            <a:xfrm>
              <a:off x="51819" y="5216659"/>
              <a:ext cx="10656529" cy="1212870"/>
            </a:xfrm>
            <a:prstGeom prst="rect">
              <a:avLst/>
            </a:prstGeom>
            <a:solidFill>
              <a:srgbClr val="F9F9F9"/>
            </a:solidFill>
            <a:ln w="635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tIns="36000" rIns="180000" bIns="37806" rtlCol="0"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8921369-3F7B-9C39-41DF-9F45933BC70C}"/>
                </a:ext>
              </a:extLst>
            </p:cNvPr>
            <p:cNvSpPr txBox="1"/>
            <p:nvPr/>
          </p:nvSpPr>
          <p:spPr>
            <a:xfrm>
              <a:off x="0" y="5229200"/>
              <a:ext cx="106565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Dentre os beneficiários que necessitaram de atenção imediata e souberam responder,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79,6%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conseguiram atendimento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Sempre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ou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 maioria das vezes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classificando o atributo em patamar de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Não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Conformidade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Ponto de atenção para a opção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Nunca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com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7,3%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menções.</a:t>
              </a:r>
            </a:p>
            <a:p>
              <a:pPr algn="just"/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Analisando os perfis, a variação entre os gêneros é pequena ficando dentro da margem de erro, logo não é possível dizer que há um gênero com melhor resultado que outro.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Por faixa etária quem melhor avaliou foram os beneficiários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36 a 45 anos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com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90,4%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menções positivas, classificando o atributo em patamar de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Excelência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Já o público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18 a 25 anos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é o que menos conseguiu atenção imediata quando necessitou, com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63,6%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atribuindo um patamar de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Não Conformidade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CA7BA5B3-F7FA-2C3F-67C7-E6ABE7BA1114}"/>
              </a:ext>
            </a:extLst>
          </p:cNvPr>
          <p:cNvSpPr/>
          <p:nvPr/>
        </p:nvSpPr>
        <p:spPr>
          <a:xfrm>
            <a:off x="10272464" y="3645024"/>
            <a:ext cx="1800000" cy="180000"/>
          </a:xfrm>
          <a:prstGeom prst="rect">
            <a:avLst/>
          </a:prstGeom>
          <a:noFill/>
          <a:ln w="19050" cap="rnd" cmpd="sng" algn="ctr">
            <a:solidFill>
              <a:srgbClr val="70AD47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tângulo Arredondado 12">
            <a:extLst>
              <a:ext uri="{FF2B5EF4-FFF2-40B4-BE49-F238E27FC236}">
                <a16:creationId xmlns:a16="http://schemas.microsoft.com/office/drawing/2014/main" id="{C56E7510-C646-84BD-3937-2817A36E68DE}"/>
              </a:ext>
            </a:extLst>
          </p:cNvPr>
          <p:cNvSpPr/>
          <p:nvPr/>
        </p:nvSpPr>
        <p:spPr>
          <a:xfrm>
            <a:off x="969709" y="1590572"/>
            <a:ext cx="900115" cy="572599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Negativo 20,4</a:t>
            </a:r>
            <a:endParaRPr lang="pt-BR" sz="1600" b="1" kern="0" dirty="0">
              <a:solidFill>
                <a:schemeClr val="bg2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9" name="Gráfico 8" descr="Fala com preenchimento sólido">
            <a:extLst>
              <a:ext uri="{FF2B5EF4-FFF2-40B4-BE49-F238E27FC236}">
                <a16:creationId xmlns:a16="http://schemas.microsoft.com/office/drawing/2014/main" id="{A06A105A-B94E-76A1-E3BD-972818202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7862" y="5094611"/>
            <a:ext cx="638645" cy="638645"/>
          </a:xfrm>
          <a:prstGeom prst="rect">
            <a:avLst/>
          </a:prstGeom>
        </p:spPr>
      </p:pic>
      <p:sp>
        <p:nvSpPr>
          <p:cNvPr id="15" name="Retângulo Arredondado 12">
            <a:extLst>
              <a:ext uri="{FF2B5EF4-FFF2-40B4-BE49-F238E27FC236}">
                <a16:creationId xmlns:a16="http://schemas.microsoft.com/office/drawing/2014/main" id="{8DF7DFB8-8F41-FD6E-AF28-7D810C187E4D}"/>
              </a:ext>
            </a:extLst>
          </p:cNvPr>
          <p:cNvSpPr/>
          <p:nvPr/>
        </p:nvSpPr>
        <p:spPr>
          <a:xfrm>
            <a:off x="3103933" y="1594363"/>
            <a:ext cx="828001" cy="572599"/>
          </a:xfrm>
          <a:prstGeom prst="roundRect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prstClr val="white"/>
                </a:solidFill>
                <a:latin typeface="Calibri"/>
                <a:cs typeface="Calibri"/>
              </a:rPr>
              <a:t>Positivo 79,6</a:t>
            </a:r>
            <a:endParaRPr lang="pt-BR" sz="14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0B5BF3E-6A3B-899C-ED56-A45166111723}"/>
              </a:ext>
            </a:extLst>
          </p:cNvPr>
          <p:cNvSpPr/>
          <p:nvPr/>
        </p:nvSpPr>
        <p:spPr>
          <a:xfrm>
            <a:off x="10272464" y="2898485"/>
            <a:ext cx="1800000" cy="180000"/>
          </a:xfrm>
          <a:prstGeom prst="rect">
            <a:avLst/>
          </a:prstGeom>
          <a:noFill/>
          <a:ln w="19050" cap="rnd" cmpd="sng" algn="ctr">
            <a:solidFill>
              <a:srgbClr val="FF7979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A0143059-F226-4A48-9C7E-33D50AB33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495010"/>
              </p:ext>
            </p:extLst>
          </p:nvPr>
        </p:nvGraphicFramePr>
        <p:xfrm>
          <a:off x="-24680" y="2060848"/>
          <a:ext cx="4629175" cy="199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6390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561669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Comunicados Preventivos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224C38-9713-0EB8-AF16-53653D86F04D}"/>
              </a:ext>
            </a:extLst>
          </p:cNvPr>
          <p:cNvSpPr txBox="1"/>
          <p:nvPr/>
        </p:nvSpPr>
        <p:spPr>
          <a:xfrm>
            <a:off x="0" y="908721"/>
            <a:ext cx="12192000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3 - Nos últimos 12 meses, você recebeu algum tipo de comunicação de seu plano de saúde (por exemplo: carta, e-mail, telefonema, etc.) convidando e/ou esclarecendo sobre a necessidade de realização de consultas ou exames preventivos, tais como: mamografia, preventivo de câncer, consulta preventiva com urologista, consulta preventiva com dentista, etc.?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DB36CAE-F15F-C5C8-AE07-7E1648CD5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583942"/>
              </p:ext>
            </p:extLst>
          </p:nvPr>
        </p:nvGraphicFramePr>
        <p:xfrm>
          <a:off x="47328" y="4801716"/>
          <a:ext cx="5976682" cy="571500"/>
        </p:xfrm>
        <a:graphic>
          <a:graphicData uri="http://schemas.openxmlformats.org/drawingml/2006/table">
            <a:tbl>
              <a:tblPr/>
              <a:tblGrid>
                <a:gridCol w="597668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3.80.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91 entrevistados.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</a:tbl>
          </a:graphicData>
        </a:graphic>
      </p:graphicFrame>
      <p:grpSp>
        <p:nvGrpSpPr>
          <p:cNvPr id="18" name="Agrupar 17">
            <a:extLst>
              <a:ext uri="{FF2B5EF4-FFF2-40B4-BE49-F238E27FC236}">
                <a16:creationId xmlns:a16="http://schemas.microsoft.com/office/drawing/2014/main" id="{05C81915-0DBD-311F-8221-DBA8274D7B54}"/>
              </a:ext>
            </a:extLst>
          </p:cNvPr>
          <p:cNvGrpSpPr/>
          <p:nvPr/>
        </p:nvGrpSpPr>
        <p:grpSpPr>
          <a:xfrm>
            <a:off x="47328" y="5517232"/>
            <a:ext cx="12025336" cy="1212870"/>
            <a:chOff x="0" y="5216659"/>
            <a:chExt cx="10708348" cy="121287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010CC7BB-ADA0-9DBC-7473-77FE973EFC0C}"/>
                </a:ext>
              </a:extLst>
            </p:cNvPr>
            <p:cNvSpPr/>
            <p:nvPr/>
          </p:nvSpPr>
          <p:spPr>
            <a:xfrm>
              <a:off x="51819" y="5216659"/>
              <a:ext cx="10656529" cy="1212870"/>
            </a:xfrm>
            <a:prstGeom prst="rect">
              <a:avLst/>
            </a:prstGeom>
            <a:solidFill>
              <a:srgbClr val="F9F9F9"/>
            </a:solidFill>
            <a:ln w="635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tIns="36000" rIns="180000" bIns="37806" rtlCol="0"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8921369-3F7B-9C39-41DF-9F45933BC70C}"/>
                </a:ext>
              </a:extLst>
            </p:cNvPr>
            <p:cNvSpPr txBox="1"/>
            <p:nvPr/>
          </p:nvSpPr>
          <p:spPr>
            <a:xfrm>
              <a:off x="0" y="5291569"/>
              <a:ext cx="106565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 relação à comunicação, dentre os beneficiários que souberam responder, </a:t>
              </a:r>
              <a:r>
                <a:rPr lang="pt-B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65,6%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disseram que receberam comunicação do plano de saúde, enquanto </a:t>
              </a:r>
              <a:r>
                <a:rPr lang="pt-B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34,4%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relatam não ter recebido comunicação, um índice elevado que cabe um </a:t>
              </a:r>
              <a:r>
                <a:rPr lang="pt-B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ponto de atenção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just"/>
              <a:endParaRPr lang="pt-BR" sz="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Analisando os perfis, o gênero </a:t>
              </a:r>
              <a:r>
                <a:rPr lang="pt-B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Masculino 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foi quem mais recebeu algum tipo de comunicação com </a:t>
              </a:r>
              <a:r>
                <a:rPr lang="pt-B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68%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dentro da </a:t>
              </a:r>
              <a:r>
                <a:rPr lang="pt-B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Não conformidade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Por faixa etária</a:t>
              </a:r>
              <a:r>
                <a:rPr lang="pt-B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os respondentes que mais receberam comunicação são os beneficiários </a:t>
              </a:r>
              <a:r>
                <a:rPr lang="pt-B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26 a 35 anos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com </a:t>
              </a:r>
              <a:r>
                <a:rPr lang="pt-B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73,7% 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para a menção positiva. O público com menor frequência de contato são beneficiários </a:t>
              </a:r>
              <a:r>
                <a:rPr lang="pt-B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18 a 25 anos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dos respondentes </a:t>
              </a:r>
              <a:r>
                <a:rPr lang="pt-B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58,8% 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não receberam algum tipo de comunicação do plano nos últimos 12 meses.</a:t>
              </a:r>
              <a:endPara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Gráfico 8" descr="Fala com preenchimento sólido">
            <a:extLst>
              <a:ext uri="{FF2B5EF4-FFF2-40B4-BE49-F238E27FC236}">
                <a16:creationId xmlns:a16="http://schemas.microsoft.com/office/drawing/2014/main" id="{A06A105A-B94E-76A1-E3BD-972818202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2211" y="5056796"/>
            <a:ext cx="638645" cy="638645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3E17F83-0454-9508-E28B-872C9E062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078881"/>
              </p:ext>
            </p:extLst>
          </p:nvPr>
        </p:nvGraphicFramePr>
        <p:xfrm>
          <a:off x="47328" y="3957010"/>
          <a:ext cx="2160000" cy="624118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</a:tblGrid>
              <a:tr h="18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554C37C-A163-A238-8A68-2354263FB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951057"/>
              </p:ext>
            </p:extLst>
          </p:nvPr>
        </p:nvGraphicFramePr>
        <p:xfrm>
          <a:off x="6960841" y="1916832"/>
          <a:ext cx="5104722" cy="2900400"/>
        </p:xfrm>
        <a:graphic>
          <a:graphicData uri="http://schemas.openxmlformats.org/drawingml/2006/table">
            <a:tbl>
              <a:tblPr/>
              <a:tblGrid>
                <a:gridCol w="170157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7163858A-B023-8245-CAAD-6BCBCDD50B41}"/>
              </a:ext>
            </a:extLst>
          </p:cNvPr>
          <p:cNvSpPr/>
          <p:nvPr/>
        </p:nvSpPr>
        <p:spPr>
          <a:xfrm>
            <a:off x="8650720" y="3573016"/>
            <a:ext cx="1724963" cy="203757"/>
          </a:xfrm>
          <a:prstGeom prst="rect">
            <a:avLst/>
          </a:prstGeom>
          <a:noFill/>
          <a:ln w="19050" cap="rnd" cmpd="sng" algn="ctr">
            <a:solidFill>
              <a:srgbClr val="FF7C8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998972-B211-C023-853F-A4EA608C50C9}"/>
              </a:ext>
            </a:extLst>
          </p:cNvPr>
          <p:cNvSpPr/>
          <p:nvPr/>
        </p:nvSpPr>
        <p:spPr>
          <a:xfrm>
            <a:off x="10347701" y="3767399"/>
            <a:ext cx="1724963" cy="203757"/>
          </a:xfrm>
          <a:prstGeom prst="rect">
            <a:avLst/>
          </a:prstGeom>
          <a:noFill/>
          <a:ln w="19050" cap="rnd" cmpd="sng" algn="ctr">
            <a:solidFill>
              <a:srgbClr val="70AD47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F907AD9E-048B-494D-8E92-760ECD0FA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523286"/>
              </p:ext>
            </p:extLst>
          </p:nvPr>
        </p:nvGraphicFramePr>
        <p:xfrm>
          <a:off x="126437" y="1684617"/>
          <a:ext cx="3643312" cy="227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1692C9B2-796B-E9BB-2735-4725B09E2ED7}"/>
              </a:ext>
            </a:extLst>
          </p:cNvPr>
          <p:cNvSpPr/>
          <p:nvPr/>
        </p:nvSpPr>
        <p:spPr>
          <a:xfrm>
            <a:off x="10347701" y="2558945"/>
            <a:ext cx="1724963" cy="203757"/>
          </a:xfrm>
          <a:prstGeom prst="rect">
            <a:avLst/>
          </a:prstGeom>
          <a:noFill/>
          <a:ln w="19050" cap="rnd" cmpd="sng" algn="ctr">
            <a:solidFill>
              <a:srgbClr val="70AD47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7587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561669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Hospitais, Clínicas, </a:t>
            </a:r>
            <a:r>
              <a:rPr lang="pt-BR" sz="3300" dirty="0" err="1">
                <a:latin typeface="Arial Rounded MT Bold" panose="020F0704030504030204" pitchFamily="34" charset="0"/>
              </a:rPr>
              <a:t>etc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224C38-9713-0EB8-AF16-53653D86F04D}"/>
              </a:ext>
            </a:extLst>
          </p:cNvPr>
          <p:cNvSpPr txBox="1"/>
          <p:nvPr/>
        </p:nvSpPr>
        <p:spPr>
          <a:xfrm>
            <a:off x="0" y="908721"/>
            <a:ext cx="12192000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4 - Nos últimos 12 meses, como você avalia toda a atenção em saúde recebida (por exemplo: atendimento em hospitais, laboratórios, clínicas, dentistas, fisioterapeutas, nutricionistas, psicólogos e outros)?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F87616B3-D2B9-FE52-60A4-9E395C0D2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702430"/>
              </p:ext>
            </p:extLst>
          </p:nvPr>
        </p:nvGraphicFramePr>
        <p:xfrm>
          <a:off x="9224198" y="1525778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83,3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10" name="Seta para a Direita 134">
            <a:extLst>
              <a:ext uri="{FF2B5EF4-FFF2-40B4-BE49-F238E27FC236}">
                <a16:creationId xmlns:a16="http://schemas.microsoft.com/office/drawing/2014/main" id="{A433F682-661A-198E-8D9F-50839D9F3C93}"/>
              </a:ext>
            </a:extLst>
          </p:cNvPr>
          <p:cNvSpPr/>
          <p:nvPr/>
        </p:nvSpPr>
        <p:spPr>
          <a:xfrm>
            <a:off x="540050" y="1564452"/>
            <a:ext cx="1737764" cy="937664"/>
          </a:xfrm>
          <a:prstGeom prst="rightArrow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spc="3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Percepção</a:t>
            </a:r>
          </a:p>
        </p:txBody>
      </p:sp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277E68C3-7E3D-4516-FA0A-FC5A85860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638679"/>
              </p:ext>
            </p:extLst>
          </p:nvPr>
        </p:nvGraphicFramePr>
        <p:xfrm>
          <a:off x="75273" y="5100073"/>
          <a:ext cx="5832649" cy="847725"/>
        </p:xfrm>
        <a:graphic>
          <a:graphicData uri="http://schemas.openxmlformats.org/drawingml/2006/table">
            <a:tbl>
              <a:tblPr/>
              <a:tblGrid>
                <a:gridCol w="5832649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3.51.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 = Nos últimos 12 meses não recebi atenção em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3297DCCA-C5DC-7C88-DA44-4C9BBD5AC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693333"/>
              </p:ext>
            </p:extLst>
          </p:nvPr>
        </p:nvGraphicFramePr>
        <p:xfrm>
          <a:off x="114434" y="4287012"/>
          <a:ext cx="5189478" cy="678863"/>
        </p:xfrm>
        <a:graphic>
          <a:graphicData uri="http://schemas.openxmlformats.org/drawingml/2006/table">
            <a:tbl>
              <a:tblPr/>
              <a:tblGrid>
                <a:gridCol w="741354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298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89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89964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28" name="Retângulo 27">
            <a:extLst>
              <a:ext uri="{FF2B5EF4-FFF2-40B4-BE49-F238E27FC236}">
                <a16:creationId xmlns:a16="http://schemas.microsoft.com/office/drawing/2014/main" id="{6F4B5B65-6C21-00FA-54C5-3F76A3470FE2}"/>
              </a:ext>
            </a:extLst>
          </p:cNvPr>
          <p:cNvSpPr/>
          <p:nvPr/>
        </p:nvSpPr>
        <p:spPr>
          <a:xfrm>
            <a:off x="10647318" y="3085083"/>
            <a:ext cx="1423100" cy="271909"/>
          </a:xfrm>
          <a:prstGeom prst="rect">
            <a:avLst/>
          </a:prstGeom>
          <a:noFill/>
          <a:ln w="19050" cap="rnd" cmpd="sng" algn="ctr">
            <a:solidFill>
              <a:srgbClr val="70AD47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74C9C127-14FA-97C6-DBC3-D19B6A51F14E}"/>
              </a:ext>
            </a:extLst>
          </p:cNvPr>
          <p:cNvSpPr/>
          <p:nvPr/>
        </p:nvSpPr>
        <p:spPr>
          <a:xfrm>
            <a:off x="10647318" y="2035633"/>
            <a:ext cx="1423100" cy="271909"/>
          </a:xfrm>
          <a:prstGeom prst="rect">
            <a:avLst/>
          </a:prstGeom>
          <a:noFill/>
          <a:ln w="19050" cap="rnd" cmpd="sng" algn="ctr">
            <a:solidFill>
              <a:srgbClr val="FF7C8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E07586F0-8498-108A-5205-09319E777897}"/>
              </a:ext>
            </a:extLst>
          </p:cNvPr>
          <p:cNvSpPr/>
          <p:nvPr/>
        </p:nvSpPr>
        <p:spPr>
          <a:xfrm>
            <a:off x="6468199" y="3861048"/>
            <a:ext cx="5616663" cy="2880320"/>
          </a:xfrm>
          <a:prstGeom prst="rect">
            <a:avLst/>
          </a:prstGeom>
          <a:solidFill>
            <a:srgbClr val="F9F9F9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36000" rIns="180000" bIns="37806"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Dentre os beneficiários que receberam atenção à saúde e souberam responder,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89,2% 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dos entrevistados avaliaram positivamente este atributo (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Bom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 e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Muito bom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),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classificando-o em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Conformidade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.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Ponto positivo para a opção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Muito ruim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 que obteve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0,4% 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e a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Ruim 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com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0,9%.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 O maior índice de não satisfeitos está no gradiente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Regular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 com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9,5%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" kern="0" dirty="0">
              <a:solidFill>
                <a:schemeClr val="bg2">
                  <a:lumMod val="50000"/>
                </a:schemeClr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" kern="0" dirty="0">
              <a:solidFill>
                <a:schemeClr val="bg2">
                  <a:lumMod val="50000"/>
                </a:schemeClr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Analisando os perfis, os gêneros ficaram empatados dentro da margem de erro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.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 Por faixa etária, os beneficiários com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Mais de 65 anos 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são os que estão mais satisfeitos, com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92,5% 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na avaliação atingindo o patamar de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Excelência. 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Já os menos satisfeitos pertencem ao público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De 26 a 35 anos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 com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77,3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%, únicos em patamar de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 Não Conformidade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1" name="Gráfico 30" descr="Fala com preenchimento sólido">
            <a:extLst>
              <a:ext uri="{FF2B5EF4-FFF2-40B4-BE49-F238E27FC236}">
                <a16:creationId xmlns:a16="http://schemas.microsoft.com/office/drawing/2014/main" id="{C589D39E-B20E-B5F0-C867-8698AB7DD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4529" y="3534703"/>
            <a:ext cx="638645" cy="638645"/>
          </a:xfrm>
          <a:prstGeom prst="rect">
            <a:avLst/>
          </a:prstGeom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D2E9A002-07DD-2A17-0994-6508108E7669}"/>
              </a:ext>
            </a:extLst>
          </p:cNvPr>
          <p:cNvSpPr/>
          <p:nvPr/>
        </p:nvSpPr>
        <p:spPr>
          <a:xfrm>
            <a:off x="2340250" y="2026272"/>
            <a:ext cx="1486196" cy="2551928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ln>
                <a:solidFill>
                  <a:srgbClr val="70AD47"/>
                </a:solidFill>
              </a:ln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Círculo Q4">
            <a:extLst>
              <a:ext uri="{FF2B5EF4-FFF2-40B4-BE49-F238E27FC236}">
                <a16:creationId xmlns:a16="http://schemas.microsoft.com/office/drawing/2014/main" id="{26F4DCDE-80D7-DC67-37A3-D3E18DA343B2}"/>
              </a:ext>
            </a:extLst>
          </p:cNvPr>
          <p:cNvSpPr/>
          <p:nvPr/>
        </p:nvSpPr>
        <p:spPr>
          <a:xfrm>
            <a:off x="2744369" y="1694400"/>
            <a:ext cx="667503" cy="663744"/>
          </a:xfrm>
          <a:prstGeom prst="ellipse">
            <a:avLst/>
          </a:prstGeom>
          <a:solidFill>
            <a:srgbClr val="FFE6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89,2</a:t>
            </a:r>
            <a:endParaRPr lang="pt-BR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15871813-4447-B2D7-A2F7-158AAAFD9AC3}"/>
              </a:ext>
            </a:extLst>
          </p:cNvPr>
          <p:cNvGrpSpPr/>
          <p:nvPr/>
        </p:nvGrpSpPr>
        <p:grpSpPr>
          <a:xfrm>
            <a:off x="17597" y="6030691"/>
            <a:ext cx="4002330" cy="720080"/>
            <a:chOff x="3198545" y="2908991"/>
            <a:chExt cx="4002330" cy="72008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1CFE46D9-571F-272D-03A3-A2B1137D1C65}"/>
                </a:ext>
              </a:extLst>
            </p:cNvPr>
            <p:cNvSpPr/>
            <p:nvPr/>
          </p:nvSpPr>
          <p:spPr>
            <a:xfrm>
              <a:off x="3198545" y="2908991"/>
              <a:ext cx="3786306" cy="72008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5B0AA1F9-34F1-1D21-7DA3-BCE10BC16B63}"/>
                </a:ext>
              </a:extLst>
            </p:cNvPr>
            <p:cNvSpPr txBox="1"/>
            <p:nvPr/>
          </p:nvSpPr>
          <p:spPr>
            <a:xfrm>
              <a:off x="3703909" y="3272128"/>
              <a:ext cx="6166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Excelência / Força</a:t>
              </a:r>
            </a:p>
          </p:txBody>
        </p:sp>
        <p:sp>
          <p:nvSpPr>
            <p:cNvPr id="7" name="Retângulo de cantos arredondados 247">
              <a:extLst>
                <a:ext uri="{FF2B5EF4-FFF2-40B4-BE49-F238E27FC236}">
                  <a16:creationId xmlns:a16="http://schemas.microsoft.com/office/drawing/2014/main" id="{F8E685E6-A579-A0B5-1322-31C9B470BFE7}"/>
                </a:ext>
              </a:extLst>
            </p:cNvPr>
            <p:cNvSpPr/>
            <p:nvPr/>
          </p:nvSpPr>
          <p:spPr>
            <a:xfrm>
              <a:off x="4282764" y="3307683"/>
              <a:ext cx="441876" cy="268671"/>
            </a:xfrm>
            <a:prstGeom prst="roundRect">
              <a:avLst/>
            </a:prstGeom>
            <a:solidFill>
              <a:srgbClr val="FFE6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80 a 89%</a:t>
              </a:r>
            </a:p>
          </p:txBody>
        </p:sp>
        <p:sp>
          <p:nvSpPr>
            <p:cNvPr id="9" name="Retângulo de cantos arredondados 248">
              <a:extLst>
                <a:ext uri="{FF2B5EF4-FFF2-40B4-BE49-F238E27FC236}">
                  <a16:creationId xmlns:a16="http://schemas.microsoft.com/office/drawing/2014/main" id="{22C84FB6-B050-340C-1422-CFB2F52563E7}"/>
                </a:ext>
              </a:extLst>
            </p:cNvPr>
            <p:cNvSpPr/>
            <p:nvPr/>
          </p:nvSpPr>
          <p:spPr>
            <a:xfrm>
              <a:off x="5483262" y="3314818"/>
              <a:ext cx="441876" cy="268671"/>
            </a:xfrm>
            <a:prstGeom prst="roundRect">
              <a:avLst/>
            </a:prstGeom>
            <a:solidFill>
              <a:srgbClr val="FF7C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0 a 79%</a:t>
              </a:r>
            </a:p>
          </p:txBody>
        </p:sp>
        <p:sp>
          <p:nvSpPr>
            <p:cNvPr id="12" name="Retângulo de cantos arredondados 246">
              <a:extLst>
                <a:ext uri="{FF2B5EF4-FFF2-40B4-BE49-F238E27FC236}">
                  <a16:creationId xmlns:a16="http://schemas.microsoft.com/office/drawing/2014/main" id="{C980A5F4-5D4C-EAB0-27E8-4735BFDF2B2C}"/>
                </a:ext>
              </a:extLst>
            </p:cNvPr>
            <p:cNvSpPr/>
            <p:nvPr/>
          </p:nvSpPr>
          <p:spPr>
            <a:xfrm>
              <a:off x="3294308" y="3301752"/>
              <a:ext cx="441876" cy="268671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90 a 100%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B0C217E6-A434-C196-4D3C-EEC2B5E5E1E7}"/>
                </a:ext>
              </a:extLst>
            </p:cNvPr>
            <p:cNvSpPr txBox="1"/>
            <p:nvPr/>
          </p:nvSpPr>
          <p:spPr>
            <a:xfrm>
              <a:off x="3220353" y="2966183"/>
              <a:ext cx="26807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% Satisfação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1D6753F-8953-D4B9-9B9F-2F1E7DE97CAB}"/>
                </a:ext>
              </a:extLst>
            </p:cNvPr>
            <p:cNvSpPr txBox="1"/>
            <p:nvPr/>
          </p:nvSpPr>
          <p:spPr>
            <a:xfrm>
              <a:off x="4680595" y="3284984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Conformidade / Oportunidades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2EFB85D2-C73B-8EE1-C041-908C0F2F3911}"/>
                </a:ext>
              </a:extLst>
            </p:cNvPr>
            <p:cNvSpPr txBox="1"/>
            <p:nvPr/>
          </p:nvSpPr>
          <p:spPr>
            <a:xfrm>
              <a:off x="5885314" y="3277581"/>
              <a:ext cx="13155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Não conformidade / Fraquezas ou Ameaças</a:t>
              </a:r>
            </a:p>
          </p:txBody>
        </p:sp>
      </p:grp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22A1DE04-5B55-4231-89D1-977C62DE6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423362"/>
              </p:ext>
            </p:extLst>
          </p:nvPr>
        </p:nvGraphicFramePr>
        <p:xfrm>
          <a:off x="-24680" y="2458898"/>
          <a:ext cx="3974554" cy="2338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EC7F7C9-833A-4242-BC21-E89FDD8BD1B4}"/>
              </a:ext>
            </a:extLst>
          </p:cNvPr>
          <p:cNvGrpSpPr/>
          <p:nvPr/>
        </p:nvGrpSpPr>
        <p:grpSpPr>
          <a:xfrm>
            <a:off x="6649094" y="1364670"/>
            <a:ext cx="2408399" cy="2376001"/>
            <a:chOff x="0" y="0"/>
            <a:chExt cx="2237239" cy="2543175"/>
          </a:xfrm>
        </p:grpSpPr>
        <p:pic>
          <p:nvPicPr>
            <p:cNvPr id="17" name="Imagem 16" descr="Free vector graphic: Silhouette, Man, Women'S - Free Image ...">
              <a:extLst>
                <a:ext uri="{FF2B5EF4-FFF2-40B4-BE49-F238E27FC236}">
                  <a16:creationId xmlns:a16="http://schemas.microsoft.com/office/drawing/2014/main" id="{17995335-6239-4195-BA99-B1549D85D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21" name="Imagem 20" descr="Free vector graphic: Silhouette, Man, Women'S - Free Image ...">
              <a:extLst>
                <a:ext uri="{FF2B5EF4-FFF2-40B4-BE49-F238E27FC236}">
                  <a16:creationId xmlns:a16="http://schemas.microsoft.com/office/drawing/2014/main" id="{B676FA64-688E-493D-AC01-B808A6C0D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22" name="Gráfico 21">
              <a:extLst>
                <a:ext uri="{FF2B5EF4-FFF2-40B4-BE49-F238E27FC236}">
                  <a16:creationId xmlns:a16="http://schemas.microsoft.com/office/drawing/2014/main" id="{9830CE51-37DA-4BE8-8766-A62BB5DD97E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555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561669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Lista de Prestadores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224C38-9713-0EB8-AF16-53653D86F04D}"/>
              </a:ext>
            </a:extLst>
          </p:cNvPr>
          <p:cNvSpPr txBox="1"/>
          <p:nvPr/>
        </p:nvSpPr>
        <p:spPr>
          <a:xfrm>
            <a:off x="0" y="908721"/>
            <a:ext cx="12192000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5 - Como você avalia a facilidade de acesso à lista de prestadores de serviços credenciados pelo seu plano de saúde (por exemplo: médico, dentistas, psicólogos, fisioterapeutas, hospitais, laboratórios e outros) por meio físico ou digital (por exemplo: livro, aplicativo de celular, site na internet)?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F87616B3-D2B9-FE52-60A4-9E395C0D2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733435"/>
              </p:ext>
            </p:extLst>
          </p:nvPr>
        </p:nvGraphicFramePr>
        <p:xfrm>
          <a:off x="9206521" y="1684799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10" name="Seta para a Direita 134">
            <a:extLst>
              <a:ext uri="{FF2B5EF4-FFF2-40B4-BE49-F238E27FC236}">
                <a16:creationId xmlns:a16="http://schemas.microsoft.com/office/drawing/2014/main" id="{A433F682-661A-198E-8D9F-50839D9F3C93}"/>
              </a:ext>
            </a:extLst>
          </p:cNvPr>
          <p:cNvSpPr/>
          <p:nvPr/>
        </p:nvSpPr>
        <p:spPr>
          <a:xfrm>
            <a:off x="568320" y="1554851"/>
            <a:ext cx="1737764" cy="937664"/>
          </a:xfrm>
          <a:prstGeom prst="rightArrow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spc="3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Percepção</a:t>
            </a:r>
          </a:p>
        </p:txBody>
      </p:sp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277E68C3-7E3D-4516-FA0A-FC5A85860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568116"/>
              </p:ext>
            </p:extLst>
          </p:nvPr>
        </p:nvGraphicFramePr>
        <p:xfrm>
          <a:off x="39404" y="5101556"/>
          <a:ext cx="6056596" cy="847725"/>
        </p:xfrm>
        <a:graphic>
          <a:graphicData uri="http://schemas.openxmlformats.org/drawingml/2006/table">
            <a:tbl>
              <a:tblPr/>
              <a:tblGrid>
                <a:gridCol w="6056596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526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3.52.</a:t>
                      </a:r>
                      <a:endParaRPr lang="pt-BR" sz="1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acessei = Nunca acessei a lista de prestadores de serviços credenciados: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 entrevistados 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entrevistados 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3297DCCA-C5DC-7C88-DA44-4C9BBD5AC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56200"/>
              </p:ext>
            </p:extLst>
          </p:nvPr>
        </p:nvGraphicFramePr>
        <p:xfrm>
          <a:off x="142704" y="4277411"/>
          <a:ext cx="5189478" cy="678863"/>
        </p:xfrm>
        <a:graphic>
          <a:graphicData uri="http://schemas.openxmlformats.org/drawingml/2006/table">
            <a:tbl>
              <a:tblPr/>
              <a:tblGrid>
                <a:gridCol w="741354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298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89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89964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27" name="Retângulo 26">
            <a:extLst>
              <a:ext uri="{FF2B5EF4-FFF2-40B4-BE49-F238E27FC236}">
                <a16:creationId xmlns:a16="http://schemas.microsoft.com/office/drawing/2014/main" id="{A47FADA0-F229-FD8D-BD6C-7CBCF5F53EED}"/>
              </a:ext>
            </a:extLst>
          </p:cNvPr>
          <p:cNvSpPr/>
          <p:nvPr/>
        </p:nvSpPr>
        <p:spPr>
          <a:xfrm>
            <a:off x="2368520" y="2016671"/>
            <a:ext cx="1486196" cy="2551928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ln>
                <a:solidFill>
                  <a:srgbClr val="70AD47"/>
                </a:solidFill>
              </a:ln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74C9C127-14FA-97C6-DBC3-D19B6A51F14E}"/>
              </a:ext>
            </a:extLst>
          </p:cNvPr>
          <p:cNvSpPr/>
          <p:nvPr/>
        </p:nvSpPr>
        <p:spPr>
          <a:xfrm>
            <a:off x="10629641" y="2207013"/>
            <a:ext cx="1423100" cy="247190"/>
          </a:xfrm>
          <a:prstGeom prst="rect">
            <a:avLst/>
          </a:prstGeom>
          <a:noFill/>
          <a:ln w="19050" cap="rnd" cmpd="sng" algn="ctr">
            <a:solidFill>
              <a:srgbClr val="FF7C8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E07586F0-8498-108A-5205-09319E777897}"/>
              </a:ext>
            </a:extLst>
          </p:cNvPr>
          <p:cNvSpPr/>
          <p:nvPr/>
        </p:nvSpPr>
        <p:spPr>
          <a:xfrm>
            <a:off x="6733230" y="3852062"/>
            <a:ext cx="5321757" cy="2880320"/>
          </a:xfrm>
          <a:prstGeom prst="rect">
            <a:avLst/>
          </a:prstGeom>
          <a:solidFill>
            <a:srgbClr val="F9F9F9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Dentre os beneficiários que acessaram a lista de prestadores de serviços e souberam responder,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67,3%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 entrevistados avaliaram positivamente este atributo (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Bom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Muito bom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classificando-o em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Conformidade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Ponto positivo para a opção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Muito ruim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obteve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2,7%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menções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maior índice de não satisfeitos está no gradiente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23%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pt-BR" sz="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Ponto de atenção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viés de baixa de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15,9pp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entre as menções positivas, o que indica probabilidade de migração de satisfação para não satisfação.</a:t>
            </a:r>
          </a:p>
          <a:p>
            <a:pPr algn="just"/>
            <a:endParaRPr lang="pt-BR" sz="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Analisando os perfis, a variação entre os gêneros é pequena ficando dentro da margem de erro, logo não é possível dizer que há um gênero com melhor resultado que outro.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faixa etária, os beneficiários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36 a 45 anos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são os que estão mais satisfeitos 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72,4%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avaliação atingindo o patamar de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Conformidade.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Já os menos satisfeitos pertencem ao público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26 a 35 anos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47,8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%, atribuindo o patamar de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Conformidade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31" name="Gráfico 30" descr="Fala com preenchimento sólido">
            <a:extLst>
              <a:ext uri="{FF2B5EF4-FFF2-40B4-BE49-F238E27FC236}">
                <a16:creationId xmlns:a16="http://schemas.microsoft.com/office/drawing/2014/main" id="{C589D39E-B20E-B5F0-C867-8698AB7DD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4157" y="3444603"/>
            <a:ext cx="638645" cy="638645"/>
          </a:xfrm>
          <a:prstGeom prst="rect">
            <a:avLst/>
          </a:prstGeom>
        </p:spPr>
      </p:pic>
      <p:sp>
        <p:nvSpPr>
          <p:cNvPr id="35" name="Círculo Q4">
            <a:extLst>
              <a:ext uri="{FF2B5EF4-FFF2-40B4-BE49-F238E27FC236}">
                <a16:creationId xmlns:a16="http://schemas.microsoft.com/office/drawing/2014/main" id="{7EBB0DC3-AAD4-7173-1FE0-D3D96E0033F0}"/>
              </a:ext>
            </a:extLst>
          </p:cNvPr>
          <p:cNvSpPr/>
          <p:nvPr/>
        </p:nvSpPr>
        <p:spPr>
          <a:xfrm>
            <a:off x="2772639" y="1684799"/>
            <a:ext cx="667503" cy="663744"/>
          </a:xfrm>
          <a:prstGeom prst="ellipse">
            <a:avLst/>
          </a:prstGeom>
          <a:solidFill>
            <a:srgbClr val="FF7C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prstClr val="white"/>
                </a:solidFill>
                <a:latin typeface="Calibri"/>
                <a:cs typeface="Calibri"/>
              </a:rPr>
              <a:t>67,3</a:t>
            </a:r>
            <a:endParaRPr lang="pt-BR" sz="18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41EE6E6-EAC4-3924-69BE-ABC677D17A69}"/>
              </a:ext>
            </a:extLst>
          </p:cNvPr>
          <p:cNvGrpSpPr/>
          <p:nvPr/>
        </p:nvGrpSpPr>
        <p:grpSpPr>
          <a:xfrm>
            <a:off x="17597" y="6030691"/>
            <a:ext cx="4002330" cy="720080"/>
            <a:chOff x="3198545" y="2908991"/>
            <a:chExt cx="4002330" cy="72008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E95AEF72-B400-E5A4-E10C-43E509EA034B}"/>
                </a:ext>
              </a:extLst>
            </p:cNvPr>
            <p:cNvSpPr/>
            <p:nvPr/>
          </p:nvSpPr>
          <p:spPr>
            <a:xfrm>
              <a:off x="3198545" y="2908991"/>
              <a:ext cx="3786306" cy="72008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ADD5AFE4-AD86-571A-9A93-99B16138D6D7}"/>
                </a:ext>
              </a:extLst>
            </p:cNvPr>
            <p:cNvSpPr txBox="1"/>
            <p:nvPr/>
          </p:nvSpPr>
          <p:spPr>
            <a:xfrm>
              <a:off x="3703909" y="3272128"/>
              <a:ext cx="6166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Excelência / Força</a:t>
              </a:r>
            </a:p>
          </p:txBody>
        </p:sp>
        <p:sp>
          <p:nvSpPr>
            <p:cNvPr id="7" name="Retângulo de cantos arredondados 247">
              <a:extLst>
                <a:ext uri="{FF2B5EF4-FFF2-40B4-BE49-F238E27FC236}">
                  <a16:creationId xmlns:a16="http://schemas.microsoft.com/office/drawing/2014/main" id="{92D6A2D6-6F08-9A87-05E9-E26ED0D44089}"/>
                </a:ext>
              </a:extLst>
            </p:cNvPr>
            <p:cNvSpPr/>
            <p:nvPr/>
          </p:nvSpPr>
          <p:spPr>
            <a:xfrm>
              <a:off x="4282764" y="3307683"/>
              <a:ext cx="441876" cy="268671"/>
            </a:xfrm>
            <a:prstGeom prst="roundRect">
              <a:avLst/>
            </a:prstGeom>
            <a:solidFill>
              <a:srgbClr val="FFE6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80 a 89%</a:t>
              </a:r>
            </a:p>
          </p:txBody>
        </p:sp>
        <p:sp>
          <p:nvSpPr>
            <p:cNvPr id="9" name="Retângulo de cantos arredondados 248">
              <a:extLst>
                <a:ext uri="{FF2B5EF4-FFF2-40B4-BE49-F238E27FC236}">
                  <a16:creationId xmlns:a16="http://schemas.microsoft.com/office/drawing/2014/main" id="{591225F9-63AF-0DE7-5467-F13009DA77B6}"/>
                </a:ext>
              </a:extLst>
            </p:cNvPr>
            <p:cNvSpPr/>
            <p:nvPr/>
          </p:nvSpPr>
          <p:spPr>
            <a:xfrm>
              <a:off x="5483262" y="3314818"/>
              <a:ext cx="441876" cy="268671"/>
            </a:xfrm>
            <a:prstGeom prst="roundRect">
              <a:avLst/>
            </a:prstGeom>
            <a:solidFill>
              <a:srgbClr val="FF7C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0 a 79%</a:t>
              </a:r>
            </a:p>
          </p:txBody>
        </p:sp>
        <p:sp>
          <p:nvSpPr>
            <p:cNvPr id="12" name="Retângulo de cantos arredondados 246">
              <a:extLst>
                <a:ext uri="{FF2B5EF4-FFF2-40B4-BE49-F238E27FC236}">
                  <a16:creationId xmlns:a16="http://schemas.microsoft.com/office/drawing/2014/main" id="{59F0444E-8B7D-FD6B-6F0E-14D6D21E54D5}"/>
                </a:ext>
              </a:extLst>
            </p:cNvPr>
            <p:cNvSpPr/>
            <p:nvPr/>
          </p:nvSpPr>
          <p:spPr>
            <a:xfrm>
              <a:off x="3294308" y="3301752"/>
              <a:ext cx="441876" cy="268671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90 a 100%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1619493F-5A29-3A7D-2415-62196C1DB51E}"/>
                </a:ext>
              </a:extLst>
            </p:cNvPr>
            <p:cNvSpPr txBox="1"/>
            <p:nvPr/>
          </p:nvSpPr>
          <p:spPr>
            <a:xfrm>
              <a:off x="3220353" y="2966183"/>
              <a:ext cx="26807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% Satisfação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E4C4D10D-908B-72F5-6972-8B7268918056}"/>
                </a:ext>
              </a:extLst>
            </p:cNvPr>
            <p:cNvSpPr txBox="1"/>
            <p:nvPr/>
          </p:nvSpPr>
          <p:spPr>
            <a:xfrm>
              <a:off x="4680595" y="3284984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Conformidade / Oportunidades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9F6E0C02-9BD5-4C6A-0DE5-E2846D989687}"/>
                </a:ext>
              </a:extLst>
            </p:cNvPr>
            <p:cNvSpPr txBox="1"/>
            <p:nvPr/>
          </p:nvSpPr>
          <p:spPr>
            <a:xfrm>
              <a:off x="5885314" y="3277581"/>
              <a:ext cx="13155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Não conformidade / Fraquezas ou Ameaças</a:t>
              </a:r>
            </a:p>
          </p:txBody>
        </p:sp>
      </p:grp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CA5D10D1-02F4-4A17-88CD-0D38AB90F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149167"/>
              </p:ext>
            </p:extLst>
          </p:nvPr>
        </p:nvGraphicFramePr>
        <p:xfrm>
          <a:off x="-9549" y="2132856"/>
          <a:ext cx="3945309" cy="272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:a16="http://schemas.microsoft.com/office/drawing/2014/main" id="{6F4B5B65-6C21-00FA-54C5-3F76A3470FE2}"/>
              </a:ext>
            </a:extLst>
          </p:cNvPr>
          <p:cNvSpPr/>
          <p:nvPr/>
        </p:nvSpPr>
        <p:spPr>
          <a:xfrm>
            <a:off x="10629641" y="2458988"/>
            <a:ext cx="1423100" cy="271909"/>
          </a:xfrm>
          <a:prstGeom prst="rect">
            <a:avLst/>
          </a:prstGeom>
          <a:noFill/>
          <a:ln w="19050" cap="rnd" cmpd="sng" algn="ctr">
            <a:solidFill>
              <a:srgbClr val="70AD47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0C23B0C4-4C89-4749-89B7-0072C68B73F7}"/>
              </a:ext>
            </a:extLst>
          </p:cNvPr>
          <p:cNvGrpSpPr/>
          <p:nvPr/>
        </p:nvGrpSpPr>
        <p:grpSpPr>
          <a:xfrm>
            <a:off x="6817812" y="1441350"/>
            <a:ext cx="2408399" cy="2376001"/>
            <a:chOff x="0" y="0"/>
            <a:chExt cx="2237239" cy="2543175"/>
          </a:xfrm>
        </p:grpSpPr>
        <p:pic>
          <p:nvPicPr>
            <p:cNvPr id="17" name="Imagem 16" descr="Free vector graphic: Silhouette, Man, Women'S - Free Image ...">
              <a:extLst>
                <a:ext uri="{FF2B5EF4-FFF2-40B4-BE49-F238E27FC236}">
                  <a16:creationId xmlns:a16="http://schemas.microsoft.com/office/drawing/2014/main" id="{E0F922B6-2453-4C34-B0AF-AB3012FE6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21" name="Imagem 20" descr="Free vector graphic: Silhouette, Man, Women'S - Free Image ...">
              <a:extLst>
                <a:ext uri="{FF2B5EF4-FFF2-40B4-BE49-F238E27FC236}">
                  <a16:creationId xmlns:a16="http://schemas.microsoft.com/office/drawing/2014/main" id="{28518B63-F085-48A7-916D-AE6DF2A9A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22" name="Gráfico 21">
              <a:extLst>
                <a:ext uri="{FF2B5EF4-FFF2-40B4-BE49-F238E27FC236}">
                  <a16:creationId xmlns:a16="http://schemas.microsoft.com/office/drawing/2014/main" id="{2AEA3836-F563-4068-B93A-206E511AB7E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45890612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349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Introdução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2B7845D-AEDC-6CF5-5CB6-C7B8915C93D4}"/>
              </a:ext>
            </a:extLst>
          </p:cNvPr>
          <p:cNvSpPr txBox="1"/>
          <p:nvPr/>
        </p:nvSpPr>
        <p:spPr>
          <a:xfrm>
            <a:off x="0" y="1079445"/>
            <a:ext cx="12192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Objetivo Geral: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5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Mensurar a satisfação do beneficiário com o serviço prestado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Objetivo Específico: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5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adoção da Pesquisa de Satisfação de Beneficiários de Planos de Saúde como um dos componentes para o Programa de Qualificação Operadoras - PQO e tem como objetivo aumentar a participação do beneficiário na avaliação da qualidade dos serviços oferecidos pelas operadoras de planos de assistência à saúde.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Os resultados da pesquisa aportam insumos para aprimorar as ações de melhoria contínua da qualidade da assistência à saúde por parte das operadoras, além de trazer subsídios para as ações regulatórias por parte da Agência Nacional de Saúde Suplementar - ANS.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1F1D492-8097-85E3-5607-7620D41F0102}"/>
              </a:ext>
            </a:extLst>
          </p:cNvPr>
          <p:cNvSpPr txBox="1"/>
          <p:nvPr/>
        </p:nvSpPr>
        <p:spPr>
          <a:xfrm>
            <a:off x="189977" y="3361325"/>
            <a:ext cx="5568700" cy="2301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Razão Social da Operadora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 METRUS INSTITUTO DE SEGURIDADE SOCIAL,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registro ANS número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380661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Execução: 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Instituto IBRC de Qualidade e Pesquisa Ltda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Responsável Técnico: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Adriana Aparecida Marçal - CONRE3 – 10524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Auditor Independente: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Fernando Bortoletto - FJB Gestão Estratégica e Auditoria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endParaRPr lang="pt-BR" sz="1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8AE2F9F-8F42-523B-2D1A-46D1296C1EA1}"/>
              </a:ext>
            </a:extLst>
          </p:cNvPr>
          <p:cNvSpPr txBox="1"/>
          <p:nvPr/>
        </p:nvSpPr>
        <p:spPr>
          <a:xfrm>
            <a:off x="6359448" y="3361326"/>
            <a:ext cx="556920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Público Alvo: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Beneficiários da operadora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METRUS INSTITUTO DE SEGURIDADE SOCIAL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c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om 18 anos ou mais de idade.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Tipo de Amostragem: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 tipo de amostragem adotado é probabilístico estratificado com partilha proporcional. O motivo da escolha da estratificação é pela suposição de que há uma elevada heterogeneidade (variância) do grau de satisfação com operadora na população de beneficiários estudada e que passa a ser diferente nas subpopulações (estratos) definidas pelo sexo, faixa etária e região demográfica.</a:t>
            </a: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8" descr="Empresa Cliente Ícone - Download Grátis, PNG e Vetores">
            <a:extLst>
              <a:ext uri="{FF2B5EF4-FFF2-40B4-BE49-F238E27FC236}">
                <a16:creationId xmlns:a16="http://schemas.microsoft.com/office/drawing/2014/main" id="{F7E4A9F4-32BD-0DAA-46CB-B2D983049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9" y="3098761"/>
            <a:ext cx="989138" cy="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áfico 7" descr="Na mosca com preenchimento sólido">
            <a:extLst>
              <a:ext uri="{FF2B5EF4-FFF2-40B4-BE49-F238E27FC236}">
                <a16:creationId xmlns:a16="http://schemas.microsoft.com/office/drawing/2014/main" id="{B691E8C4-0A41-0037-BE7A-ADECBEDC9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62398" y="3087934"/>
            <a:ext cx="989138" cy="9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12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561669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Atendimento - Informação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224C38-9713-0EB8-AF16-53653D86F04D}"/>
              </a:ext>
            </a:extLst>
          </p:cNvPr>
          <p:cNvSpPr txBox="1"/>
          <p:nvPr/>
        </p:nvSpPr>
        <p:spPr>
          <a:xfrm>
            <a:off x="0" y="908721"/>
            <a:ext cx="12192000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6 - Nos últimos 12 meses, quando você acessou seu plano de saúde (exemplos de acesso: SAC – serviço de apoio ao cliente, presencial, aplicativo de celular, sítio institucional da operadora na internet ou por meio eletrônico ) como você avalia seu atendimento, considerando o acesso às informações de que precisava?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F87616B3-D2B9-FE52-60A4-9E395C0D2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565876"/>
              </p:ext>
            </p:extLst>
          </p:nvPr>
        </p:nvGraphicFramePr>
        <p:xfrm>
          <a:off x="9213057" y="1741802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10" name="Seta para a Direita 134">
            <a:extLst>
              <a:ext uri="{FF2B5EF4-FFF2-40B4-BE49-F238E27FC236}">
                <a16:creationId xmlns:a16="http://schemas.microsoft.com/office/drawing/2014/main" id="{A433F682-661A-198E-8D9F-50839D9F3C93}"/>
              </a:ext>
            </a:extLst>
          </p:cNvPr>
          <p:cNvSpPr/>
          <p:nvPr/>
        </p:nvSpPr>
        <p:spPr>
          <a:xfrm>
            <a:off x="540050" y="1564452"/>
            <a:ext cx="1737764" cy="937664"/>
          </a:xfrm>
          <a:prstGeom prst="rightArrow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spc="3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Percepção</a:t>
            </a:r>
          </a:p>
        </p:txBody>
      </p:sp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277E68C3-7E3D-4516-FA0A-FC5A85860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196993"/>
              </p:ext>
            </p:extLst>
          </p:nvPr>
        </p:nvGraphicFramePr>
        <p:xfrm>
          <a:off x="107138" y="5101556"/>
          <a:ext cx="5844846" cy="847725"/>
        </p:xfrm>
        <a:graphic>
          <a:graphicData uri="http://schemas.openxmlformats.org/drawingml/2006/table">
            <a:tbl>
              <a:tblPr/>
              <a:tblGrid>
                <a:gridCol w="5844846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3.61.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acessei = Nos últimos 12 meses não acessei meu plano de saúde: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 entrevistados 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 entrevistados 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3297DCCA-C5DC-7C88-DA44-4C9BBD5AC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632890"/>
              </p:ext>
            </p:extLst>
          </p:nvPr>
        </p:nvGraphicFramePr>
        <p:xfrm>
          <a:off x="114434" y="4287012"/>
          <a:ext cx="5189478" cy="678863"/>
        </p:xfrm>
        <a:graphic>
          <a:graphicData uri="http://schemas.openxmlformats.org/drawingml/2006/table">
            <a:tbl>
              <a:tblPr/>
              <a:tblGrid>
                <a:gridCol w="741354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298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89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89964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27" name="Retângulo 26">
            <a:extLst>
              <a:ext uri="{FF2B5EF4-FFF2-40B4-BE49-F238E27FC236}">
                <a16:creationId xmlns:a16="http://schemas.microsoft.com/office/drawing/2014/main" id="{A47FADA0-F229-FD8D-BD6C-7CBCF5F53EED}"/>
              </a:ext>
            </a:extLst>
          </p:cNvPr>
          <p:cNvSpPr/>
          <p:nvPr/>
        </p:nvSpPr>
        <p:spPr>
          <a:xfrm>
            <a:off x="2340250" y="2026272"/>
            <a:ext cx="1486196" cy="2551928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ln>
                <a:solidFill>
                  <a:srgbClr val="70AD47"/>
                </a:solidFill>
              </a:ln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F4B5B65-6C21-00FA-54C5-3F76A3470FE2}"/>
              </a:ext>
            </a:extLst>
          </p:cNvPr>
          <p:cNvSpPr/>
          <p:nvPr/>
        </p:nvSpPr>
        <p:spPr>
          <a:xfrm>
            <a:off x="10637290" y="3301107"/>
            <a:ext cx="1423100" cy="271909"/>
          </a:xfrm>
          <a:prstGeom prst="rect">
            <a:avLst/>
          </a:prstGeom>
          <a:noFill/>
          <a:ln w="19050" cap="rnd" cmpd="sng" algn="ctr">
            <a:solidFill>
              <a:srgbClr val="70AD47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74C9C127-14FA-97C6-DBC3-D19B6A51F14E}"/>
              </a:ext>
            </a:extLst>
          </p:cNvPr>
          <p:cNvSpPr/>
          <p:nvPr/>
        </p:nvSpPr>
        <p:spPr>
          <a:xfrm>
            <a:off x="10637290" y="1988840"/>
            <a:ext cx="1423100" cy="271909"/>
          </a:xfrm>
          <a:prstGeom prst="rect">
            <a:avLst/>
          </a:prstGeom>
          <a:noFill/>
          <a:ln w="19050" cap="rnd" cmpd="sng" algn="ctr">
            <a:solidFill>
              <a:srgbClr val="FF7C8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E07586F0-8498-108A-5205-09319E777897}"/>
              </a:ext>
            </a:extLst>
          </p:cNvPr>
          <p:cNvSpPr/>
          <p:nvPr/>
        </p:nvSpPr>
        <p:spPr>
          <a:xfrm>
            <a:off x="6062535" y="4235087"/>
            <a:ext cx="6022328" cy="2506280"/>
          </a:xfrm>
          <a:prstGeom prst="rect">
            <a:avLst/>
          </a:prstGeom>
          <a:solidFill>
            <a:srgbClr val="F9F9F9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Dentre os beneficiários que acessaram o plano de saúde e souberam responder,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81,6%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avaliaram positivamente (opções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Bom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Muito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bom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colocando o atributo em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Conformidade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Ponto positivo para a opção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Muito Ruim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obteve apenas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citações e a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Ruim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2%. O maior índice de não satisfação está concentrado no gradiente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15,4%. </a:t>
            </a:r>
          </a:p>
          <a:p>
            <a:pPr algn="just"/>
            <a:endParaRPr lang="pt-BR" sz="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Ponto de atenção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viés de baixa de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11pp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entre as menções positivas, indicando probabilidade de migração da satisfação para não satisfação.</a:t>
            </a:r>
            <a:endParaRPr lang="pt-BR" sz="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Analisando os perfis,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variação entre os gêneros é pequena ficando dentro da margem de erro, logo não é possível dizer que há um gênero com melhor resultado que outro. Por faixa etária, os mais satisfeitos são os beneficiários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Mais de 65 anos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avaliaram 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88,3%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satisfação, atingindo o patamar de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Os menos satisfeitos são os beneficiários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18 a 25 anos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60%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menções, atribuindo o patamar de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Não Conformidade.</a:t>
            </a:r>
          </a:p>
        </p:txBody>
      </p:sp>
      <p:pic>
        <p:nvPicPr>
          <p:cNvPr id="31" name="Gráfico 30" descr="Fala com preenchimento sólido">
            <a:extLst>
              <a:ext uri="{FF2B5EF4-FFF2-40B4-BE49-F238E27FC236}">
                <a16:creationId xmlns:a16="http://schemas.microsoft.com/office/drawing/2014/main" id="{C589D39E-B20E-B5F0-C867-8698AB7DD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7937" y="3851465"/>
            <a:ext cx="638645" cy="638645"/>
          </a:xfrm>
          <a:prstGeom prst="rect">
            <a:avLst/>
          </a:prstGeom>
        </p:spPr>
      </p:pic>
      <p:sp>
        <p:nvSpPr>
          <p:cNvPr id="35" name="Círculo Q4">
            <a:extLst>
              <a:ext uri="{FF2B5EF4-FFF2-40B4-BE49-F238E27FC236}">
                <a16:creationId xmlns:a16="http://schemas.microsoft.com/office/drawing/2014/main" id="{7EBB0DC3-AAD4-7173-1FE0-D3D96E0033F0}"/>
              </a:ext>
            </a:extLst>
          </p:cNvPr>
          <p:cNvSpPr/>
          <p:nvPr/>
        </p:nvSpPr>
        <p:spPr>
          <a:xfrm>
            <a:off x="2744369" y="1694400"/>
            <a:ext cx="667503" cy="663744"/>
          </a:xfrm>
          <a:prstGeom prst="ellipse">
            <a:avLst/>
          </a:prstGeom>
          <a:solidFill>
            <a:srgbClr val="FFE6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81,6</a:t>
            </a:r>
            <a:endParaRPr lang="pt-BR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9E5032C0-E04B-93C8-CD42-EBF2576BBDBA}"/>
              </a:ext>
            </a:extLst>
          </p:cNvPr>
          <p:cNvGrpSpPr/>
          <p:nvPr/>
        </p:nvGrpSpPr>
        <p:grpSpPr>
          <a:xfrm>
            <a:off x="17597" y="6030691"/>
            <a:ext cx="4002330" cy="720080"/>
            <a:chOff x="3198545" y="2908991"/>
            <a:chExt cx="4002330" cy="72008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0D78898F-711E-0879-838D-D0AFFDD18C88}"/>
                </a:ext>
              </a:extLst>
            </p:cNvPr>
            <p:cNvSpPr/>
            <p:nvPr/>
          </p:nvSpPr>
          <p:spPr>
            <a:xfrm>
              <a:off x="3198545" y="2908991"/>
              <a:ext cx="3786306" cy="72008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2C974383-6E42-F4F3-3369-2DCCC1F16E96}"/>
                </a:ext>
              </a:extLst>
            </p:cNvPr>
            <p:cNvSpPr txBox="1"/>
            <p:nvPr/>
          </p:nvSpPr>
          <p:spPr>
            <a:xfrm>
              <a:off x="3703909" y="3272128"/>
              <a:ext cx="6166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Excelência / Força</a:t>
              </a:r>
            </a:p>
          </p:txBody>
        </p:sp>
        <p:sp>
          <p:nvSpPr>
            <p:cNvPr id="7" name="Retângulo de cantos arredondados 247">
              <a:extLst>
                <a:ext uri="{FF2B5EF4-FFF2-40B4-BE49-F238E27FC236}">
                  <a16:creationId xmlns:a16="http://schemas.microsoft.com/office/drawing/2014/main" id="{D64D7235-D361-5E36-736C-A1CAF3087B35}"/>
                </a:ext>
              </a:extLst>
            </p:cNvPr>
            <p:cNvSpPr/>
            <p:nvPr/>
          </p:nvSpPr>
          <p:spPr>
            <a:xfrm>
              <a:off x="4282764" y="3307683"/>
              <a:ext cx="441876" cy="268671"/>
            </a:xfrm>
            <a:prstGeom prst="roundRect">
              <a:avLst/>
            </a:prstGeom>
            <a:solidFill>
              <a:srgbClr val="FFE6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80 a 89%</a:t>
              </a:r>
            </a:p>
          </p:txBody>
        </p:sp>
        <p:sp>
          <p:nvSpPr>
            <p:cNvPr id="9" name="Retângulo de cantos arredondados 248">
              <a:extLst>
                <a:ext uri="{FF2B5EF4-FFF2-40B4-BE49-F238E27FC236}">
                  <a16:creationId xmlns:a16="http://schemas.microsoft.com/office/drawing/2014/main" id="{E7C40961-5129-EC00-520C-72082E4EB44E}"/>
                </a:ext>
              </a:extLst>
            </p:cNvPr>
            <p:cNvSpPr/>
            <p:nvPr/>
          </p:nvSpPr>
          <p:spPr>
            <a:xfrm>
              <a:off x="5483262" y="3314818"/>
              <a:ext cx="441876" cy="268671"/>
            </a:xfrm>
            <a:prstGeom prst="roundRect">
              <a:avLst/>
            </a:prstGeom>
            <a:solidFill>
              <a:srgbClr val="FF7C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0 a 79%</a:t>
              </a:r>
            </a:p>
          </p:txBody>
        </p:sp>
        <p:sp>
          <p:nvSpPr>
            <p:cNvPr id="12" name="Retângulo de cantos arredondados 246">
              <a:extLst>
                <a:ext uri="{FF2B5EF4-FFF2-40B4-BE49-F238E27FC236}">
                  <a16:creationId xmlns:a16="http://schemas.microsoft.com/office/drawing/2014/main" id="{9BED9D51-F1A2-B6B7-F0C8-6B60A4032677}"/>
                </a:ext>
              </a:extLst>
            </p:cNvPr>
            <p:cNvSpPr/>
            <p:nvPr/>
          </p:nvSpPr>
          <p:spPr>
            <a:xfrm>
              <a:off x="3294308" y="3301752"/>
              <a:ext cx="441876" cy="268671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90 a 100%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B0BFC5CD-0026-C128-EAFF-570BD8C21634}"/>
                </a:ext>
              </a:extLst>
            </p:cNvPr>
            <p:cNvSpPr txBox="1"/>
            <p:nvPr/>
          </p:nvSpPr>
          <p:spPr>
            <a:xfrm>
              <a:off x="3220353" y="2966183"/>
              <a:ext cx="26807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% Satisfação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88119DE-2EA0-DC0E-76F8-9BB6F7AA81D9}"/>
                </a:ext>
              </a:extLst>
            </p:cNvPr>
            <p:cNvSpPr txBox="1"/>
            <p:nvPr/>
          </p:nvSpPr>
          <p:spPr>
            <a:xfrm>
              <a:off x="4680595" y="3284984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Conformidade / Oportunidades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A4FCED9B-C7BB-9085-1D50-8C8C4C1DA1C8}"/>
                </a:ext>
              </a:extLst>
            </p:cNvPr>
            <p:cNvSpPr txBox="1"/>
            <p:nvPr/>
          </p:nvSpPr>
          <p:spPr>
            <a:xfrm>
              <a:off x="5885314" y="3277581"/>
              <a:ext cx="13155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Não conformidade / Fraquezas ou Ameaças</a:t>
              </a:r>
            </a:p>
          </p:txBody>
        </p:sp>
      </p:grp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1E8DBDBD-C5BA-4BC8-B417-65C1CECF9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680458"/>
              </p:ext>
            </p:extLst>
          </p:nvPr>
        </p:nvGraphicFramePr>
        <p:xfrm>
          <a:off x="-24680" y="2348880"/>
          <a:ext cx="4019250" cy="2428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Agrupar 14">
            <a:extLst>
              <a:ext uri="{FF2B5EF4-FFF2-40B4-BE49-F238E27FC236}">
                <a16:creationId xmlns:a16="http://schemas.microsoft.com/office/drawing/2014/main" id="{66BE90BD-D3B1-45E5-8D3A-5E39D89480E1}"/>
              </a:ext>
            </a:extLst>
          </p:cNvPr>
          <p:cNvGrpSpPr/>
          <p:nvPr/>
        </p:nvGrpSpPr>
        <p:grpSpPr>
          <a:xfrm>
            <a:off x="6546615" y="1656256"/>
            <a:ext cx="2408399" cy="2376001"/>
            <a:chOff x="0" y="0"/>
            <a:chExt cx="2237239" cy="2543175"/>
          </a:xfrm>
        </p:grpSpPr>
        <p:pic>
          <p:nvPicPr>
            <p:cNvPr id="16" name="Imagem 15" descr="Free vector graphic: Silhouette, Man, Women'S - Free Image ...">
              <a:extLst>
                <a:ext uri="{FF2B5EF4-FFF2-40B4-BE49-F238E27FC236}">
                  <a16:creationId xmlns:a16="http://schemas.microsoft.com/office/drawing/2014/main" id="{805EFE77-4BAC-4009-AFE0-89E233F24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17" name="Imagem 16" descr="Free vector graphic: Silhouette, Man, Women'S - Free Image ...">
              <a:extLst>
                <a:ext uri="{FF2B5EF4-FFF2-40B4-BE49-F238E27FC236}">
                  <a16:creationId xmlns:a16="http://schemas.microsoft.com/office/drawing/2014/main" id="{8CED483F-CD90-472F-ABE3-49BC8EAD3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21" name="Gráfico 20">
              <a:extLst>
                <a:ext uri="{FF2B5EF4-FFF2-40B4-BE49-F238E27FC236}">
                  <a16:creationId xmlns:a16="http://schemas.microsoft.com/office/drawing/2014/main" id="{6BAAC468-9580-4B3A-965B-45B2B46FF50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53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5832722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Atendimento - Reclamação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224C38-9713-0EB8-AF16-53653D86F04D}"/>
              </a:ext>
            </a:extLst>
          </p:cNvPr>
          <p:cNvSpPr txBox="1"/>
          <p:nvPr/>
        </p:nvSpPr>
        <p:spPr>
          <a:xfrm>
            <a:off x="0" y="908721"/>
            <a:ext cx="12192000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7 - Nos últimos 12 meses, quando você fez uma reclamação para o seu plano de saúde (nos canais de atendimento fornecidos pela operadora como por exemplo SAC, Fale Conosco, Ouvidoria, Atendimento Presencial) você teve sua demanda resolvida?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DB36CAE-F15F-C5C8-AE07-7E1648CD5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36655"/>
              </p:ext>
            </p:extLst>
          </p:nvPr>
        </p:nvGraphicFramePr>
        <p:xfrm>
          <a:off x="101162" y="4725144"/>
          <a:ext cx="8928992" cy="695325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5.25.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reclamei = Nos últimos 12 meses não reclamei do meu plano de saúde: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282 entrevistados 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resultados).</a:t>
                      </a:r>
                      <a:endParaRPr lang="pt-BR" sz="1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 entrevistados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</a:tbl>
          </a:graphicData>
        </a:graphic>
      </p:graphicFrame>
      <p:grpSp>
        <p:nvGrpSpPr>
          <p:cNvPr id="18" name="Agrupar 17">
            <a:extLst>
              <a:ext uri="{FF2B5EF4-FFF2-40B4-BE49-F238E27FC236}">
                <a16:creationId xmlns:a16="http://schemas.microsoft.com/office/drawing/2014/main" id="{05C81915-0DBD-311F-8221-DBA8274D7B54}"/>
              </a:ext>
            </a:extLst>
          </p:cNvPr>
          <p:cNvGrpSpPr/>
          <p:nvPr/>
        </p:nvGrpSpPr>
        <p:grpSpPr>
          <a:xfrm>
            <a:off x="47328" y="5528498"/>
            <a:ext cx="12025336" cy="1212870"/>
            <a:chOff x="0" y="5216659"/>
            <a:chExt cx="10708348" cy="121287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010CC7BB-ADA0-9DBC-7473-77FE973EFC0C}"/>
                </a:ext>
              </a:extLst>
            </p:cNvPr>
            <p:cNvSpPr/>
            <p:nvPr/>
          </p:nvSpPr>
          <p:spPr>
            <a:xfrm>
              <a:off x="51819" y="5216659"/>
              <a:ext cx="10656529" cy="1212870"/>
            </a:xfrm>
            <a:prstGeom prst="rect">
              <a:avLst/>
            </a:prstGeom>
            <a:solidFill>
              <a:srgbClr val="F9F9F9"/>
            </a:solidFill>
            <a:ln w="635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tIns="36000" rIns="180000" bIns="37806" rtlCol="0"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8921369-3F7B-9C39-41DF-9F45933BC70C}"/>
                </a:ext>
              </a:extLst>
            </p:cNvPr>
            <p:cNvSpPr txBox="1"/>
            <p:nvPr/>
          </p:nvSpPr>
          <p:spPr>
            <a:xfrm>
              <a:off x="0" y="5291569"/>
              <a:ext cx="106565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44,2%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dos beneficiários necessitaram abrir algum tipo de reclamação e souberam responder,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destes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66,8%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disseram ter suas demandas resolvidas, colocando a resolutividade em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Não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Conformidade.</a:t>
              </a:r>
            </a:p>
            <a:p>
              <a:pPr algn="just"/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Analisando os perfis, a variação entre os gêneros é pequena ficando dentro da margem de erro, logo não é possível dizer que há um gênero com melhor resultado que outro. Por faixa etária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temos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75%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dos beneficiários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36 a 45 anos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mencionando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Sim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colocando o atributo em patamar de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Não conformidade.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Já os usuários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18 a 25 anos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foram os que tiveram o menor índice de resolução de demandas,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75%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dos respondentes não tiveram sua demanda resolvida.</a:t>
              </a:r>
              <a:endPara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Gráfico 8" descr="Fala com preenchimento sólido">
            <a:extLst>
              <a:ext uri="{FF2B5EF4-FFF2-40B4-BE49-F238E27FC236}">
                <a16:creationId xmlns:a16="http://schemas.microsoft.com/office/drawing/2014/main" id="{A06A105A-B94E-76A1-E3BD-972818202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3195" y="5095531"/>
            <a:ext cx="638645" cy="638645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554C37C-A163-A238-8A68-2354263FB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51165"/>
              </p:ext>
            </p:extLst>
          </p:nvPr>
        </p:nvGraphicFramePr>
        <p:xfrm>
          <a:off x="6967942" y="1700808"/>
          <a:ext cx="5104722" cy="2900400"/>
        </p:xfrm>
        <a:graphic>
          <a:graphicData uri="http://schemas.openxmlformats.org/drawingml/2006/table">
            <a:tbl>
              <a:tblPr/>
              <a:tblGrid>
                <a:gridCol w="170157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7163858A-B023-8245-CAAD-6BCBCDD50B41}"/>
              </a:ext>
            </a:extLst>
          </p:cNvPr>
          <p:cNvSpPr/>
          <p:nvPr/>
        </p:nvSpPr>
        <p:spPr>
          <a:xfrm>
            <a:off x="8657821" y="3347467"/>
            <a:ext cx="1724963" cy="203757"/>
          </a:xfrm>
          <a:prstGeom prst="rect">
            <a:avLst/>
          </a:prstGeom>
          <a:noFill/>
          <a:ln w="19050" cap="rnd" cmpd="sng" algn="ctr">
            <a:solidFill>
              <a:srgbClr val="FF7C8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998972-B211-C023-853F-A4EA608C50C9}"/>
              </a:ext>
            </a:extLst>
          </p:cNvPr>
          <p:cNvSpPr/>
          <p:nvPr/>
        </p:nvSpPr>
        <p:spPr>
          <a:xfrm>
            <a:off x="10354802" y="3779515"/>
            <a:ext cx="1724963" cy="203757"/>
          </a:xfrm>
          <a:prstGeom prst="rect">
            <a:avLst/>
          </a:prstGeom>
          <a:noFill/>
          <a:ln w="19050" cap="rnd" cmpd="sng" algn="ctr">
            <a:solidFill>
              <a:srgbClr val="70AD47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0C0517F3-26B6-A535-8D6B-F58F71B25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210386"/>
              </p:ext>
            </p:extLst>
          </p:nvPr>
        </p:nvGraphicFramePr>
        <p:xfrm>
          <a:off x="47328" y="3772887"/>
          <a:ext cx="2880000" cy="736233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84290927"/>
                    </a:ext>
                  </a:extLst>
                </a:gridCol>
              </a:tblGrid>
              <a:tr h="303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reclamei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95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9571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6D1D192-E00F-4DA7-A005-5B83B5BBC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034023"/>
              </p:ext>
            </p:extLst>
          </p:nvPr>
        </p:nvGraphicFramePr>
        <p:xfrm>
          <a:off x="152270" y="1582043"/>
          <a:ext cx="3643312" cy="227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637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5832722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Documentos e Formulários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224C38-9713-0EB8-AF16-53653D86F04D}"/>
              </a:ext>
            </a:extLst>
          </p:cNvPr>
          <p:cNvSpPr txBox="1"/>
          <p:nvPr/>
        </p:nvSpPr>
        <p:spPr>
          <a:xfrm>
            <a:off x="0" y="908721"/>
            <a:ext cx="12192000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8 - Como você avalia os documentos ou formulários exigidos pelo seu plano de saúde (por exemplo: formulário de adesão/ alteração do plano, pedido de reembolso, inclusão de dependentes) quanto ao quesito facilidade no preenchimento e envio?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F87616B3-D2B9-FE52-60A4-9E395C0D2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539503"/>
              </p:ext>
            </p:extLst>
          </p:nvPr>
        </p:nvGraphicFramePr>
        <p:xfrm>
          <a:off x="9207387" y="1618742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10" name="Seta para a Direita 134">
            <a:extLst>
              <a:ext uri="{FF2B5EF4-FFF2-40B4-BE49-F238E27FC236}">
                <a16:creationId xmlns:a16="http://schemas.microsoft.com/office/drawing/2014/main" id="{A433F682-661A-198E-8D9F-50839D9F3C93}"/>
              </a:ext>
            </a:extLst>
          </p:cNvPr>
          <p:cNvSpPr/>
          <p:nvPr/>
        </p:nvSpPr>
        <p:spPr>
          <a:xfrm>
            <a:off x="472944" y="1564452"/>
            <a:ext cx="1737764" cy="937664"/>
          </a:xfrm>
          <a:prstGeom prst="rightArrow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spc="3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Percepção</a:t>
            </a:r>
          </a:p>
        </p:txBody>
      </p:sp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277E68C3-7E3D-4516-FA0A-FC5A85860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280737"/>
              </p:ext>
            </p:extLst>
          </p:nvPr>
        </p:nvGraphicFramePr>
        <p:xfrm>
          <a:off x="39405" y="5301208"/>
          <a:ext cx="6560651" cy="695325"/>
        </p:xfrm>
        <a:graphic>
          <a:graphicData uri="http://schemas.openxmlformats.org/drawingml/2006/table">
            <a:tbl>
              <a:tblPr/>
              <a:tblGrid>
                <a:gridCol w="6560651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4.37.</a:t>
                      </a:r>
                      <a:endParaRPr lang="pt-BR" sz="1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preenchi = Nunca preenchi documentos ou formulários: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144 entrevistados 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 entrevistados 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3297DCCA-C5DC-7C88-DA44-4C9BBD5AC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182846"/>
              </p:ext>
            </p:extLst>
          </p:nvPr>
        </p:nvGraphicFramePr>
        <p:xfrm>
          <a:off x="47328" y="4287012"/>
          <a:ext cx="5189478" cy="678863"/>
        </p:xfrm>
        <a:graphic>
          <a:graphicData uri="http://schemas.openxmlformats.org/drawingml/2006/table">
            <a:tbl>
              <a:tblPr/>
              <a:tblGrid>
                <a:gridCol w="741354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298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89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89964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27" name="Retângulo 26">
            <a:extLst>
              <a:ext uri="{FF2B5EF4-FFF2-40B4-BE49-F238E27FC236}">
                <a16:creationId xmlns:a16="http://schemas.microsoft.com/office/drawing/2014/main" id="{A47FADA0-F229-FD8D-BD6C-7CBCF5F53EED}"/>
              </a:ext>
            </a:extLst>
          </p:cNvPr>
          <p:cNvSpPr/>
          <p:nvPr/>
        </p:nvSpPr>
        <p:spPr>
          <a:xfrm>
            <a:off x="2273144" y="2026272"/>
            <a:ext cx="1486196" cy="2551928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ln>
                <a:solidFill>
                  <a:srgbClr val="70AD47"/>
                </a:solidFill>
              </a:ln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F4B5B65-6C21-00FA-54C5-3F76A3470FE2}"/>
              </a:ext>
            </a:extLst>
          </p:cNvPr>
          <p:cNvSpPr/>
          <p:nvPr/>
        </p:nvSpPr>
        <p:spPr>
          <a:xfrm>
            <a:off x="10630507" y="1870002"/>
            <a:ext cx="1423100" cy="271910"/>
          </a:xfrm>
          <a:prstGeom prst="rect">
            <a:avLst/>
          </a:prstGeom>
          <a:noFill/>
          <a:ln w="19050" cap="rnd" cmpd="sng" algn="ctr">
            <a:solidFill>
              <a:srgbClr val="70AD47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74C9C127-14FA-97C6-DBC3-D19B6A51F14E}"/>
              </a:ext>
            </a:extLst>
          </p:cNvPr>
          <p:cNvSpPr/>
          <p:nvPr/>
        </p:nvSpPr>
        <p:spPr>
          <a:xfrm>
            <a:off x="10635248" y="2132856"/>
            <a:ext cx="1423100" cy="271909"/>
          </a:xfrm>
          <a:prstGeom prst="rect">
            <a:avLst/>
          </a:prstGeom>
          <a:noFill/>
          <a:ln w="19050" cap="rnd" cmpd="sng" algn="ctr">
            <a:solidFill>
              <a:srgbClr val="FF7C8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E07586F0-8498-108A-5205-09319E777897}"/>
              </a:ext>
            </a:extLst>
          </p:cNvPr>
          <p:cNvSpPr/>
          <p:nvPr/>
        </p:nvSpPr>
        <p:spPr>
          <a:xfrm>
            <a:off x="6517313" y="3870251"/>
            <a:ext cx="5570430" cy="2880320"/>
          </a:xfrm>
          <a:prstGeom prst="rect">
            <a:avLst/>
          </a:prstGeom>
          <a:solidFill>
            <a:srgbClr val="F9F9F9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Dentre os beneficiários que preencheram documentos ou formulários exigidos e souberam responder,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84,3%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avaliaram positivamente (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Bom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Muito Bom)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classificando o atributo em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Conformidade.</a:t>
            </a:r>
          </a:p>
          <a:p>
            <a:pPr algn="just"/>
            <a:endParaRPr lang="pt-BR" sz="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Ponto  positivo para a opção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Muito ruim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obteve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0,9%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citações. O maior índice de não satisfação está concentrado no gradiente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11,3%.</a:t>
            </a:r>
          </a:p>
          <a:p>
            <a:pPr algn="just"/>
            <a:endParaRPr lang="pt-BR" sz="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Ponto de atenção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viés de baixa entre as menções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Bom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Muito bom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22,3pp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indica probabilidade de migração de satisfação para não satisfação.</a:t>
            </a:r>
          </a:p>
          <a:p>
            <a:pPr algn="just"/>
            <a:endParaRPr lang="pt-BR" sz="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Analisando os perfis, a variação entre os gêneros é pequena ficando dentro da margem de erro, logo não é possível dizer que há um gênero com melhor resultado que outro. Por faixa etária, os beneficiários mais satisfeitos são os respondentes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18 a 25 anos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atingiram o patamar de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Excelência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90,9%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menções. Os menos satisfeitos são beneficiários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26 a 35 anos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atingindo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64,3%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avaliação classificando o atributo em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Não Conformidade. </a:t>
            </a:r>
            <a:endParaRPr lang="pt-BR" sz="1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Gráfico 30" descr="Fala com preenchimento sólido">
            <a:extLst>
              <a:ext uri="{FF2B5EF4-FFF2-40B4-BE49-F238E27FC236}">
                <a16:creationId xmlns:a16="http://schemas.microsoft.com/office/drawing/2014/main" id="{C589D39E-B20E-B5F0-C867-8698AB7DD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9783" y="3479071"/>
            <a:ext cx="638645" cy="638645"/>
          </a:xfrm>
          <a:prstGeom prst="rect">
            <a:avLst/>
          </a:prstGeom>
        </p:spPr>
      </p:pic>
      <p:sp>
        <p:nvSpPr>
          <p:cNvPr id="35" name="Círculo Q4">
            <a:extLst>
              <a:ext uri="{FF2B5EF4-FFF2-40B4-BE49-F238E27FC236}">
                <a16:creationId xmlns:a16="http://schemas.microsoft.com/office/drawing/2014/main" id="{7EBB0DC3-AAD4-7173-1FE0-D3D96E0033F0}"/>
              </a:ext>
            </a:extLst>
          </p:cNvPr>
          <p:cNvSpPr/>
          <p:nvPr/>
        </p:nvSpPr>
        <p:spPr>
          <a:xfrm>
            <a:off x="2677263" y="1694400"/>
            <a:ext cx="667503" cy="663744"/>
          </a:xfrm>
          <a:prstGeom prst="ellipse">
            <a:avLst/>
          </a:prstGeom>
          <a:solidFill>
            <a:srgbClr val="FFE6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84,3</a:t>
            </a:r>
            <a:endParaRPr lang="pt-BR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7C5E8D2-4580-3589-58EB-1DA7B6EFA244}"/>
              </a:ext>
            </a:extLst>
          </p:cNvPr>
          <p:cNvGrpSpPr/>
          <p:nvPr/>
        </p:nvGrpSpPr>
        <p:grpSpPr>
          <a:xfrm>
            <a:off x="17597" y="6030691"/>
            <a:ext cx="4002330" cy="720080"/>
            <a:chOff x="3198545" y="2908991"/>
            <a:chExt cx="4002330" cy="72008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BA11CCA4-19AA-4521-FCDB-DE19F88C14C2}"/>
                </a:ext>
              </a:extLst>
            </p:cNvPr>
            <p:cNvSpPr/>
            <p:nvPr/>
          </p:nvSpPr>
          <p:spPr>
            <a:xfrm>
              <a:off x="3198545" y="2908991"/>
              <a:ext cx="3786306" cy="72008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FCC9D2D6-16DA-C0F7-2084-A924F57FAD29}"/>
                </a:ext>
              </a:extLst>
            </p:cNvPr>
            <p:cNvSpPr txBox="1"/>
            <p:nvPr/>
          </p:nvSpPr>
          <p:spPr>
            <a:xfrm>
              <a:off x="3703909" y="3272128"/>
              <a:ext cx="6166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Excelência / Força</a:t>
              </a:r>
            </a:p>
          </p:txBody>
        </p:sp>
        <p:sp>
          <p:nvSpPr>
            <p:cNvPr id="9" name="Retângulo de cantos arredondados 247">
              <a:extLst>
                <a:ext uri="{FF2B5EF4-FFF2-40B4-BE49-F238E27FC236}">
                  <a16:creationId xmlns:a16="http://schemas.microsoft.com/office/drawing/2014/main" id="{EB4640BD-8682-BA2B-CAFE-5FE39C5AA99B}"/>
                </a:ext>
              </a:extLst>
            </p:cNvPr>
            <p:cNvSpPr/>
            <p:nvPr/>
          </p:nvSpPr>
          <p:spPr>
            <a:xfrm>
              <a:off x="4282764" y="3307683"/>
              <a:ext cx="441876" cy="268671"/>
            </a:xfrm>
            <a:prstGeom prst="roundRect">
              <a:avLst/>
            </a:prstGeom>
            <a:solidFill>
              <a:srgbClr val="FFE6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80 a 89%</a:t>
              </a:r>
            </a:p>
          </p:txBody>
        </p:sp>
        <p:sp>
          <p:nvSpPr>
            <p:cNvPr id="11" name="Retângulo de cantos arredondados 248">
              <a:extLst>
                <a:ext uri="{FF2B5EF4-FFF2-40B4-BE49-F238E27FC236}">
                  <a16:creationId xmlns:a16="http://schemas.microsoft.com/office/drawing/2014/main" id="{39456B83-193B-5960-A043-32434B874510}"/>
                </a:ext>
              </a:extLst>
            </p:cNvPr>
            <p:cNvSpPr/>
            <p:nvPr/>
          </p:nvSpPr>
          <p:spPr>
            <a:xfrm>
              <a:off x="5483262" y="3314818"/>
              <a:ext cx="441876" cy="268671"/>
            </a:xfrm>
            <a:prstGeom prst="roundRect">
              <a:avLst/>
            </a:prstGeom>
            <a:solidFill>
              <a:srgbClr val="FF7C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0 a 79%</a:t>
              </a:r>
            </a:p>
          </p:txBody>
        </p:sp>
        <p:sp>
          <p:nvSpPr>
            <p:cNvPr id="12" name="Retângulo de cantos arredondados 246">
              <a:extLst>
                <a:ext uri="{FF2B5EF4-FFF2-40B4-BE49-F238E27FC236}">
                  <a16:creationId xmlns:a16="http://schemas.microsoft.com/office/drawing/2014/main" id="{FAD668B7-1C1F-4FE8-DE55-160B51130E5C}"/>
                </a:ext>
              </a:extLst>
            </p:cNvPr>
            <p:cNvSpPr/>
            <p:nvPr/>
          </p:nvSpPr>
          <p:spPr>
            <a:xfrm>
              <a:off x="3294308" y="3301752"/>
              <a:ext cx="441876" cy="268671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90 a 100%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3608C5F7-6B93-37CA-69CD-F64CEFC44D4B}"/>
                </a:ext>
              </a:extLst>
            </p:cNvPr>
            <p:cNvSpPr txBox="1"/>
            <p:nvPr/>
          </p:nvSpPr>
          <p:spPr>
            <a:xfrm>
              <a:off x="3220353" y="2966183"/>
              <a:ext cx="26807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% Satisfação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7110B4FD-9E83-CCDB-D95F-CC9D937894D0}"/>
                </a:ext>
              </a:extLst>
            </p:cNvPr>
            <p:cNvSpPr txBox="1"/>
            <p:nvPr/>
          </p:nvSpPr>
          <p:spPr>
            <a:xfrm>
              <a:off x="4680595" y="3284984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Conformidade / Oportunidades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F5B571A8-8F77-0797-2B82-4666F004A89C}"/>
                </a:ext>
              </a:extLst>
            </p:cNvPr>
            <p:cNvSpPr txBox="1"/>
            <p:nvPr/>
          </p:nvSpPr>
          <p:spPr>
            <a:xfrm>
              <a:off x="5885314" y="3277581"/>
              <a:ext cx="13155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Não conformidade / Fraquezas ou Ameaças</a:t>
              </a:r>
            </a:p>
          </p:txBody>
        </p:sp>
      </p:grp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588A48CD-0AF9-420A-8420-13F105CD5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610475"/>
              </p:ext>
            </p:extLst>
          </p:nvPr>
        </p:nvGraphicFramePr>
        <p:xfrm>
          <a:off x="-96011" y="2141912"/>
          <a:ext cx="3959763" cy="271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Agrupar 14">
            <a:extLst>
              <a:ext uri="{FF2B5EF4-FFF2-40B4-BE49-F238E27FC236}">
                <a16:creationId xmlns:a16="http://schemas.microsoft.com/office/drawing/2014/main" id="{648A9732-425A-4A69-AC90-5EF0916D7ADD}"/>
              </a:ext>
            </a:extLst>
          </p:cNvPr>
          <p:cNvGrpSpPr/>
          <p:nvPr/>
        </p:nvGrpSpPr>
        <p:grpSpPr>
          <a:xfrm>
            <a:off x="6739084" y="1364597"/>
            <a:ext cx="2408399" cy="2376001"/>
            <a:chOff x="0" y="0"/>
            <a:chExt cx="2237239" cy="2543175"/>
          </a:xfrm>
        </p:grpSpPr>
        <p:pic>
          <p:nvPicPr>
            <p:cNvPr id="16" name="Imagem 15" descr="Free vector graphic: Silhouette, Man, Women'S - Free Image ...">
              <a:extLst>
                <a:ext uri="{FF2B5EF4-FFF2-40B4-BE49-F238E27FC236}">
                  <a16:creationId xmlns:a16="http://schemas.microsoft.com/office/drawing/2014/main" id="{AECFE4A6-AC7C-46AD-8E62-88DE27010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17" name="Imagem 16" descr="Free vector graphic: Silhouette, Man, Women'S - Free Image ...">
              <a:extLst>
                <a:ext uri="{FF2B5EF4-FFF2-40B4-BE49-F238E27FC236}">
                  <a16:creationId xmlns:a16="http://schemas.microsoft.com/office/drawing/2014/main" id="{3F086BA6-91DC-41F1-A8B4-3AFCDC7DA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21" name="Gráfico 20">
              <a:extLst>
                <a:ext uri="{FF2B5EF4-FFF2-40B4-BE49-F238E27FC236}">
                  <a16:creationId xmlns:a16="http://schemas.microsoft.com/office/drawing/2014/main" id="{58C63796-8DAA-428C-BC00-0E8DF6B2E0F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6305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47254" y="168833"/>
            <a:ext cx="4571280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Avaliação Geral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224C38-9713-0EB8-AF16-53653D86F04D}"/>
              </a:ext>
            </a:extLst>
          </p:cNvPr>
          <p:cNvSpPr txBox="1"/>
          <p:nvPr/>
        </p:nvSpPr>
        <p:spPr>
          <a:xfrm>
            <a:off x="17598" y="908720"/>
            <a:ext cx="12174402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9 - Como você avalia seu plano de saúde?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F87616B3-D2B9-FE52-60A4-9E395C0D2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381024"/>
              </p:ext>
            </p:extLst>
          </p:nvPr>
        </p:nvGraphicFramePr>
        <p:xfrm>
          <a:off x="9221703" y="1449549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10" name="Seta para a Direita 134">
            <a:extLst>
              <a:ext uri="{FF2B5EF4-FFF2-40B4-BE49-F238E27FC236}">
                <a16:creationId xmlns:a16="http://schemas.microsoft.com/office/drawing/2014/main" id="{A433F682-661A-198E-8D9F-50839D9F3C93}"/>
              </a:ext>
            </a:extLst>
          </p:cNvPr>
          <p:cNvSpPr/>
          <p:nvPr/>
        </p:nvSpPr>
        <p:spPr>
          <a:xfrm>
            <a:off x="489316" y="1564452"/>
            <a:ext cx="1737764" cy="937664"/>
          </a:xfrm>
          <a:prstGeom prst="rightArrow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spc="3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Percepção</a:t>
            </a:r>
          </a:p>
        </p:txBody>
      </p:sp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277E68C3-7E3D-4516-FA0A-FC5A85860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498899"/>
              </p:ext>
            </p:extLst>
          </p:nvPr>
        </p:nvGraphicFramePr>
        <p:xfrm>
          <a:off x="47328" y="5301208"/>
          <a:ext cx="5838625" cy="571500"/>
        </p:xfrm>
        <a:graphic>
          <a:graphicData uri="http://schemas.openxmlformats.org/drawingml/2006/table">
            <a:tbl>
              <a:tblPr/>
              <a:tblGrid>
                <a:gridCol w="5838625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543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3.46.</a:t>
                      </a:r>
                      <a:endParaRPr lang="pt-BR" sz="1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tenho como avaliar: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entrevistados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3297DCCA-C5DC-7C88-DA44-4C9BBD5AC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337932"/>
              </p:ext>
            </p:extLst>
          </p:nvPr>
        </p:nvGraphicFramePr>
        <p:xfrm>
          <a:off x="63700" y="4287012"/>
          <a:ext cx="4448124" cy="678863"/>
        </p:xfrm>
        <a:graphic>
          <a:graphicData uri="http://schemas.openxmlformats.org/drawingml/2006/table">
            <a:tbl>
              <a:tblPr/>
              <a:tblGrid>
                <a:gridCol w="741354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298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89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89964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27" name="Retângulo 26">
            <a:extLst>
              <a:ext uri="{FF2B5EF4-FFF2-40B4-BE49-F238E27FC236}">
                <a16:creationId xmlns:a16="http://schemas.microsoft.com/office/drawing/2014/main" id="{A47FADA0-F229-FD8D-BD6C-7CBCF5F53EED}"/>
              </a:ext>
            </a:extLst>
          </p:cNvPr>
          <p:cNvSpPr/>
          <p:nvPr/>
        </p:nvSpPr>
        <p:spPr>
          <a:xfrm>
            <a:off x="2289516" y="2026272"/>
            <a:ext cx="1486196" cy="2551928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ln>
                <a:solidFill>
                  <a:srgbClr val="70AD47"/>
                </a:solidFill>
              </a:ln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F4B5B65-6C21-00FA-54C5-3F76A3470FE2}"/>
              </a:ext>
            </a:extLst>
          </p:cNvPr>
          <p:cNvSpPr/>
          <p:nvPr/>
        </p:nvSpPr>
        <p:spPr>
          <a:xfrm>
            <a:off x="10644823" y="3013075"/>
            <a:ext cx="1423100" cy="271909"/>
          </a:xfrm>
          <a:prstGeom prst="rect">
            <a:avLst/>
          </a:prstGeom>
          <a:noFill/>
          <a:ln w="19050" cap="rnd" cmpd="sng" algn="ctr">
            <a:solidFill>
              <a:srgbClr val="70AD47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74C9C127-14FA-97C6-DBC3-D19B6A51F14E}"/>
              </a:ext>
            </a:extLst>
          </p:cNvPr>
          <p:cNvSpPr/>
          <p:nvPr/>
        </p:nvSpPr>
        <p:spPr>
          <a:xfrm>
            <a:off x="10644823" y="2026272"/>
            <a:ext cx="1423100" cy="202049"/>
          </a:xfrm>
          <a:prstGeom prst="rect">
            <a:avLst/>
          </a:prstGeom>
          <a:noFill/>
          <a:ln w="19050" cap="rnd" cmpd="sng" algn="ctr">
            <a:solidFill>
              <a:srgbClr val="FF7C8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E07586F0-8498-108A-5205-09319E777897}"/>
              </a:ext>
            </a:extLst>
          </p:cNvPr>
          <p:cNvSpPr/>
          <p:nvPr/>
        </p:nvSpPr>
        <p:spPr>
          <a:xfrm>
            <a:off x="6716247" y="3824869"/>
            <a:ext cx="5321757" cy="2880320"/>
          </a:xfrm>
          <a:prstGeom prst="rect">
            <a:avLst/>
          </a:prstGeom>
          <a:solidFill>
            <a:srgbClr val="F9F9F9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Dentre os beneficiários que souberam avaliar o plano de saúde,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84,7%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avaliaram positivamente, classificando o atributo em patamar de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Conformidade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Destaque positivo para o índice de insatisfeitos, 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2,2%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(soma das menções negativas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Muito Ruim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Ruim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Observamos que o índice de não satisfeitos se concentra no gradiente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13,1%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citações.</a:t>
            </a:r>
          </a:p>
          <a:p>
            <a:pPr algn="just"/>
            <a:endParaRPr lang="pt-BR" sz="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Ponto de atenção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viés de baixa entre as menções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Bom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Muito bom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4,8pp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indica probabilidade de migração de satisfação para não satisfação.</a:t>
            </a:r>
            <a:endParaRPr lang="pt-BR" sz="9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Analisando os perfis,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o público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Masculino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 foi quem melhor avaliou 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86,7%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 classificando o atributo em patamar de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Conformidade.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faixa etária, os beneficiários com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Mais de 65 anos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são os mais satisfeitos 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89,3%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menções, atingindo o patamar de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Conformidade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Os menos satisfeitos são beneficiários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26 a 35 anos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70,8%,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avaliando o atributo em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Não Conformidade.</a:t>
            </a:r>
          </a:p>
        </p:txBody>
      </p:sp>
      <p:pic>
        <p:nvPicPr>
          <p:cNvPr id="31" name="Gráfico 30" descr="Fala com preenchimento sólido">
            <a:extLst>
              <a:ext uri="{FF2B5EF4-FFF2-40B4-BE49-F238E27FC236}">
                <a16:creationId xmlns:a16="http://schemas.microsoft.com/office/drawing/2014/main" id="{C589D39E-B20E-B5F0-C867-8698AB7DD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7174" y="3417410"/>
            <a:ext cx="638645" cy="638645"/>
          </a:xfrm>
          <a:prstGeom prst="rect">
            <a:avLst/>
          </a:prstGeom>
        </p:spPr>
      </p:pic>
      <p:sp>
        <p:nvSpPr>
          <p:cNvPr id="35" name="Círculo Q4">
            <a:extLst>
              <a:ext uri="{FF2B5EF4-FFF2-40B4-BE49-F238E27FC236}">
                <a16:creationId xmlns:a16="http://schemas.microsoft.com/office/drawing/2014/main" id="{7EBB0DC3-AAD4-7173-1FE0-D3D96E0033F0}"/>
              </a:ext>
            </a:extLst>
          </p:cNvPr>
          <p:cNvSpPr/>
          <p:nvPr/>
        </p:nvSpPr>
        <p:spPr>
          <a:xfrm>
            <a:off x="2693635" y="1694400"/>
            <a:ext cx="667503" cy="663744"/>
          </a:xfrm>
          <a:prstGeom prst="ellipse">
            <a:avLst/>
          </a:prstGeom>
          <a:solidFill>
            <a:srgbClr val="FFE6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84,7</a:t>
            </a:r>
            <a:endParaRPr lang="pt-BR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E23DDC5-812C-52CE-778E-7211A3724B8C}"/>
              </a:ext>
            </a:extLst>
          </p:cNvPr>
          <p:cNvGrpSpPr/>
          <p:nvPr/>
        </p:nvGrpSpPr>
        <p:grpSpPr>
          <a:xfrm>
            <a:off x="17597" y="6030691"/>
            <a:ext cx="4002330" cy="720080"/>
            <a:chOff x="3198545" y="2908991"/>
            <a:chExt cx="4002330" cy="72008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0EAE6DFF-C814-CD90-7EB7-429E149D8F23}"/>
                </a:ext>
              </a:extLst>
            </p:cNvPr>
            <p:cNvSpPr/>
            <p:nvPr/>
          </p:nvSpPr>
          <p:spPr>
            <a:xfrm>
              <a:off x="3198545" y="2908991"/>
              <a:ext cx="3786306" cy="72008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6456AD5-1477-AE93-C307-105B3679129B}"/>
                </a:ext>
              </a:extLst>
            </p:cNvPr>
            <p:cNvSpPr txBox="1"/>
            <p:nvPr/>
          </p:nvSpPr>
          <p:spPr>
            <a:xfrm>
              <a:off x="3703909" y="3272128"/>
              <a:ext cx="6166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Excelência / Força</a:t>
              </a:r>
            </a:p>
          </p:txBody>
        </p:sp>
        <p:sp>
          <p:nvSpPr>
            <p:cNvPr id="9" name="Retângulo de cantos arredondados 247">
              <a:extLst>
                <a:ext uri="{FF2B5EF4-FFF2-40B4-BE49-F238E27FC236}">
                  <a16:creationId xmlns:a16="http://schemas.microsoft.com/office/drawing/2014/main" id="{8E8F2209-2539-B17B-AB80-42D6E45890D2}"/>
                </a:ext>
              </a:extLst>
            </p:cNvPr>
            <p:cNvSpPr/>
            <p:nvPr/>
          </p:nvSpPr>
          <p:spPr>
            <a:xfrm>
              <a:off x="4282764" y="3307683"/>
              <a:ext cx="441876" cy="268671"/>
            </a:xfrm>
            <a:prstGeom prst="roundRect">
              <a:avLst/>
            </a:prstGeom>
            <a:solidFill>
              <a:srgbClr val="FFE6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80 a 89%</a:t>
              </a:r>
            </a:p>
          </p:txBody>
        </p:sp>
        <p:sp>
          <p:nvSpPr>
            <p:cNvPr id="11" name="Retângulo de cantos arredondados 248">
              <a:extLst>
                <a:ext uri="{FF2B5EF4-FFF2-40B4-BE49-F238E27FC236}">
                  <a16:creationId xmlns:a16="http://schemas.microsoft.com/office/drawing/2014/main" id="{E2F6C4DE-65FA-BC3F-9C95-6342C4C68877}"/>
                </a:ext>
              </a:extLst>
            </p:cNvPr>
            <p:cNvSpPr/>
            <p:nvPr/>
          </p:nvSpPr>
          <p:spPr>
            <a:xfrm>
              <a:off x="5483262" y="3314818"/>
              <a:ext cx="441876" cy="268671"/>
            </a:xfrm>
            <a:prstGeom prst="roundRect">
              <a:avLst/>
            </a:prstGeom>
            <a:solidFill>
              <a:srgbClr val="FF7C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0 a 79%</a:t>
              </a:r>
            </a:p>
          </p:txBody>
        </p:sp>
        <p:sp>
          <p:nvSpPr>
            <p:cNvPr id="12" name="Retângulo de cantos arredondados 246">
              <a:extLst>
                <a:ext uri="{FF2B5EF4-FFF2-40B4-BE49-F238E27FC236}">
                  <a16:creationId xmlns:a16="http://schemas.microsoft.com/office/drawing/2014/main" id="{5F56D530-9F2F-FA19-29A5-534DDBE6178F}"/>
                </a:ext>
              </a:extLst>
            </p:cNvPr>
            <p:cNvSpPr/>
            <p:nvPr/>
          </p:nvSpPr>
          <p:spPr>
            <a:xfrm>
              <a:off x="3294308" y="3301752"/>
              <a:ext cx="441876" cy="268671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90 a 100%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40B883C-F6ED-DB96-2FF0-407FF688BE25}"/>
                </a:ext>
              </a:extLst>
            </p:cNvPr>
            <p:cNvSpPr txBox="1"/>
            <p:nvPr/>
          </p:nvSpPr>
          <p:spPr>
            <a:xfrm>
              <a:off x="3220353" y="2966183"/>
              <a:ext cx="26807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% Satisfação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07AFCBB4-E684-1D8E-E216-BDD706F119A9}"/>
                </a:ext>
              </a:extLst>
            </p:cNvPr>
            <p:cNvSpPr txBox="1"/>
            <p:nvPr/>
          </p:nvSpPr>
          <p:spPr>
            <a:xfrm>
              <a:off x="4680595" y="3284984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Conformidade / Oportunidades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1B31CCCF-3929-17B9-6E16-0668BD3A8E53}"/>
                </a:ext>
              </a:extLst>
            </p:cNvPr>
            <p:cNvSpPr txBox="1"/>
            <p:nvPr/>
          </p:nvSpPr>
          <p:spPr>
            <a:xfrm>
              <a:off x="5885314" y="3277581"/>
              <a:ext cx="13155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Não conformidade / Fraquezas ou Ameaças</a:t>
              </a:r>
            </a:p>
          </p:txBody>
        </p:sp>
      </p:grp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59F961E5-0240-483B-8BA6-3FEFC60BDA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233820"/>
              </p:ext>
            </p:extLst>
          </p:nvPr>
        </p:nvGraphicFramePr>
        <p:xfrm>
          <a:off x="-112543" y="2060848"/>
          <a:ext cx="3976295" cy="278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" name="Agrupar 13">
            <a:extLst>
              <a:ext uri="{FF2B5EF4-FFF2-40B4-BE49-F238E27FC236}">
                <a16:creationId xmlns:a16="http://schemas.microsoft.com/office/drawing/2014/main" id="{77FD3FE7-A7CE-4452-9B3F-445E46364F24}"/>
              </a:ext>
            </a:extLst>
          </p:cNvPr>
          <p:cNvGrpSpPr/>
          <p:nvPr/>
        </p:nvGrpSpPr>
        <p:grpSpPr>
          <a:xfrm>
            <a:off x="6768414" y="1248094"/>
            <a:ext cx="2408399" cy="2376001"/>
            <a:chOff x="0" y="0"/>
            <a:chExt cx="2237239" cy="2543175"/>
          </a:xfrm>
        </p:grpSpPr>
        <p:pic>
          <p:nvPicPr>
            <p:cNvPr id="15" name="Imagem 14" descr="Free vector graphic: Silhouette, Man, Women'S - Free Image ...">
              <a:extLst>
                <a:ext uri="{FF2B5EF4-FFF2-40B4-BE49-F238E27FC236}">
                  <a16:creationId xmlns:a16="http://schemas.microsoft.com/office/drawing/2014/main" id="{1D7FE2C7-68BE-4CC3-B432-6A7CEF9C8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16" name="Imagem 15" descr="Free vector graphic: Silhouette, Man, Women'S - Free Image ...">
              <a:extLst>
                <a:ext uri="{FF2B5EF4-FFF2-40B4-BE49-F238E27FC236}">
                  <a16:creationId xmlns:a16="http://schemas.microsoft.com/office/drawing/2014/main" id="{51AA0A2E-85F9-42F2-A467-A9F09CD48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7" name="Gráfico 16">
              <a:extLst>
                <a:ext uri="{FF2B5EF4-FFF2-40B4-BE49-F238E27FC236}">
                  <a16:creationId xmlns:a16="http://schemas.microsoft.com/office/drawing/2014/main" id="{B35764E4-EA90-4C08-A1C3-57AFBE54AFD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8757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47254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Recomendação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224C38-9713-0EB8-AF16-53653D86F04D}"/>
              </a:ext>
            </a:extLst>
          </p:cNvPr>
          <p:cNvSpPr txBox="1"/>
          <p:nvPr/>
        </p:nvSpPr>
        <p:spPr>
          <a:xfrm>
            <a:off x="-47328" y="890919"/>
            <a:ext cx="12192000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10 - Você recomendaria o seu plano de saúde para amigos ou familiares?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2035C86-E8D8-9EDD-4FFF-17372FB29F78}"/>
              </a:ext>
            </a:extLst>
          </p:cNvPr>
          <p:cNvGrpSpPr/>
          <p:nvPr/>
        </p:nvGrpSpPr>
        <p:grpSpPr>
          <a:xfrm>
            <a:off x="72737" y="5517233"/>
            <a:ext cx="12071935" cy="1224135"/>
            <a:chOff x="31170" y="4797152"/>
            <a:chExt cx="10677178" cy="1559201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010CC7BB-ADA0-9DBC-7473-77FE973EFC0C}"/>
                </a:ext>
              </a:extLst>
            </p:cNvPr>
            <p:cNvSpPr/>
            <p:nvPr/>
          </p:nvSpPr>
          <p:spPr>
            <a:xfrm>
              <a:off x="51819" y="4797152"/>
              <a:ext cx="10656529" cy="1559201"/>
            </a:xfrm>
            <a:prstGeom prst="rect">
              <a:avLst/>
            </a:prstGeom>
            <a:solidFill>
              <a:srgbClr val="F9F9F9"/>
            </a:solidFill>
            <a:ln w="635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tIns="36000" rIns="180000" bIns="37806" rtlCol="0"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8921369-3F7B-9C39-41DF-9F45933BC70C}"/>
                </a:ext>
              </a:extLst>
            </p:cNvPr>
            <p:cNvSpPr txBox="1"/>
            <p:nvPr/>
          </p:nvSpPr>
          <p:spPr>
            <a:xfrm>
              <a:off x="31170" y="4869160"/>
              <a:ext cx="10656529" cy="137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Dentre os beneficiários que souberam avaliar a recomendação do plano de saúde,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74,9%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recomendariam o plano, citando então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Recomendaria ou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Definitivamente recomendaria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just"/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Ponto de atenção ao alto viés de baixa de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22,9pp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entre as opções positivas, indicando probabilidade de migração de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Recomendaria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para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Neutralidade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(Indiferente) e também para a soma de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Não Recomendaria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Recomendaria com ressalva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21,6%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citações negativas.</a:t>
              </a:r>
            </a:p>
            <a:p>
              <a:pPr algn="just"/>
              <a:endParaRPr lang="pt-BR" sz="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Analisando os perfis,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o público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Masculino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 foi quem mais recomendaria com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77,3%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 de citações positivas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Por faixa etária se destacam os beneficiários com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Mais de 65 anos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82,3%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citações positivas e o público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36 a 45 anos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sendo o que mais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Definitivamente recomendaria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com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36,2%.</a:t>
              </a:r>
              <a:endPara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Retângulo Arredondado 12">
            <a:extLst>
              <a:ext uri="{FF2B5EF4-FFF2-40B4-BE49-F238E27FC236}">
                <a16:creationId xmlns:a16="http://schemas.microsoft.com/office/drawing/2014/main" id="{C56E7510-C646-84BD-3937-2817A36E68DE}"/>
              </a:ext>
            </a:extLst>
          </p:cNvPr>
          <p:cNvSpPr/>
          <p:nvPr/>
        </p:nvSpPr>
        <p:spPr>
          <a:xfrm>
            <a:off x="551384" y="1460537"/>
            <a:ext cx="900115" cy="572599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Negativo 21,6</a:t>
            </a:r>
            <a:endParaRPr lang="pt-BR" sz="1600" b="1" kern="0" dirty="0">
              <a:solidFill>
                <a:schemeClr val="bg2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9" name="Gráfico 8" descr="Fala com preenchimento sólido">
            <a:extLst>
              <a:ext uri="{FF2B5EF4-FFF2-40B4-BE49-F238E27FC236}">
                <a16:creationId xmlns:a16="http://schemas.microsoft.com/office/drawing/2014/main" id="{A06A105A-B94E-76A1-E3BD-972818202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016" y="5103070"/>
            <a:ext cx="638645" cy="638645"/>
          </a:xfrm>
          <a:prstGeom prst="rect">
            <a:avLst/>
          </a:prstGeom>
        </p:spPr>
      </p:pic>
      <p:sp>
        <p:nvSpPr>
          <p:cNvPr id="15" name="Retângulo Arredondado 12">
            <a:extLst>
              <a:ext uri="{FF2B5EF4-FFF2-40B4-BE49-F238E27FC236}">
                <a16:creationId xmlns:a16="http://schemas.microsoft.com/office/drawing/2014/main" id="{8DF7DFB8-8F41-FD6E-AF28-7D810C187E4D}"/>
              </a:ext>
            </a:extLst>
          </p:cNvPr>
          <p:cNvSpPr/>
          <p:nvPr/>
        </p:nvSpPr>
        <p:spPr>
          <a:xfrm>
            <a:off x="3179767" y="1464328"/>
            <a:ext cx="828001" cy="572599"/>
          </a:xfrm>
          <a:prstGeom prst="roundRect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prstClr val="white"/>
                </a:solidFill>
                <a:latin typeface="Calibri"/>
                <a:cs typeface="Calibri"/>
              </a:rPr>
              <a:t>Positivo 74,9</a:t>
            </a:r>
            <a:endParaRPr lang="pt-BR" sz="14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98F622F-DF7E-8CD8-334C-91EC1EBA4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257862"/>
              </p:ext>
            </p:extLst>
          </p:nvPr>
        </p:nvGraphicFramePr>
        <p:xfrm>
          <a:off x="91085" y="3715561"/>
          <a:ext cx="4708771" cy="793559"/>
        </p:xfrm>
        <a:graphic>
          <a:graphicData uri="http://schemas.openxmlformats.org/drawingml/2006/table">
            <a:tbl>
              <a:tblPr/>
              <a:tblGrid>
                <a:gridCol w="85614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5614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5614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5614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5614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428071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E7BAF8-577F-CCDD-198E-0CB695F6F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962113"/>
              </p:ext>
            </p:extLst>
          </p:nvPr>
        </p:nvGraphicFramePr>
        <p:xfrm>
          <a:off x="72737" y="4797152"/>
          <a:ext cx="5981581" cy="580147"/>
        </p:xfrm>
        <a:graphic>
          <a:graphicData uri="http://schemas.openxmlformats.org/drawingml/2006/table">
            <a:tbl>
              <a:tblPr/>
              <a:tblGrid>
                <a:gridCol w="5981581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914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538 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3.38.</a:t>
                      </a:r>
                      <a:endParaRPr lang="pt-BR" sz="1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sei/Não tenho como avaliar: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7 entrevistados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4212B5AF-8CBE-8C18-1727-6E60DDB01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210486"/>
              </p:ext>
            </p:extLst>
          </p:nvPr>
        </p:nvGraphicFramePr>
        <p:xfrm>
          <a:off x="6182682" y="1196752"/>
          <a:ext cx="5889982" cy="3605784"/>
        </p:xfrm>
        <a:graphic>
          <a:graphicData uri="http://schemas.openxmlformats.org/drawingml/2006/table">
            <a:tbl>
              <a:tblPr/>
              <a:tblGrid>
                <a:gridCol w="1065982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304938524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94159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</a:t>
                      </a:r>
                      <a:b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Definitivamente</a:t>
                      </a:r>
                      <a:b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7472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77,3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45903"/>
                  </a:ext>
                </a:extLst>
              </a:tr>
              <a:tr h="2957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49785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09028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71569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8150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5369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74,0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2167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82,3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76404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594FA14A-D6B2-E2F5-6559-6898DCF165B4}"/>
              </a:ext>
            </a:extLst>
          </p:cNvPr>
          <p:cNvSpPr/>
          <p:nvPr/>
        </p:nvSpPr>
        <p:spPr>
          <a:xfrm>
            <a:off x="10112772" y="4617152"/>
            <a:ext cx="1944016" cy="180000"/>
          </a:xfrm>
          <a:prstGeom prst="rect">
            <a:avLst/>
          </a:prstGeom>
          <a:noFill/>
          <a:ln w="19050" cap="rnd" cmpd="sng" algn="ctr">
            <a:solidFill>
              <a:srgbClr val="70AD47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935D047-B198-2352-7B7F-B11EEEBC33D1}"/>
              </a:ext>
            </a:extLst>
          </p:cNvPr>
          <p:cNvSpPr/>
          <p:nvPr/>
        </p:nvSpPr>
        <p:spPr>
          <a:xfrm>
            <a:off x="10128448" y="3168854"/>
            <a:ext cx="1944016" cy="180000"/>
          </a:xfrm>
          <a:prstGeom prst="rect">
            <a:avLst/>
          </a:prstGeom>
          <a:noFill/>
          <a:ln w="19050" cap="rnd" cmpd="sng" algn="ctr">
            <a:solidFill>
              <a:srgbClr val="FF7979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9521D1E-939A-43F6-7C93-4BEF420F7EC0}"/>
              </a:ext>
            </a:extLst>
          </p:cNvPr>
          <p:cNvSpPr/>
          <p:nvPr/>
        </p:nvSpPr>
        <p:spPr>
          <a:xfrm>
            <a:off x="10128648" y="2132856"/>
            <a:ext cx="1944016" cy="180000"/>
          </a:xfrm>
          <a:prstGeom prst="rect">
            <a:avLst/>
          </a:prstGeom>
          <a:noFill/>
          <a:ln w="19050" cap="rnd" cmpd="sng" algn="ctr">
            <a:solidFill>
              <a:srgbClr val="70AD47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E1189237-BFF7-4D9A-878C-FE870B5F7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057807"/>
              </p:ext>
            </p:extLst>
          </p:nvPr>
        </p:nvGraphicFramePr>
        <p:xfrm>
          <a:off x="-79275" y="1844824"/>
          <a:ext cx="4591099" cy="224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5476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3">
            <a:extLst>
              <a:ext uri="{FF2B5EF4-FFF2-40B4-BE49-F238E27FC236}">
                <a16:creationId xmlns:a16="http://schemas.microsoft.com/office/drawing/2014/main" id="{1B190540-BAEC-1DB4-7CD3-0201AEDEF67F}"/>
              </a:ext>
            </a:extLst>
          </p:cNvPr>
          <p:cNvSpPr/>
          <p:nvPr/>
        </p:nvSpPr>
        <p:spPr>
          <a:xfrm>
            <a:off x="47254" y="168833"/>
            <a:ext cx="3528466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Conclusões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DA4AA2C-E9D6-DAD5-4B4A-3122061A06A4}"/>
              </a:ext>
            </a:extLst>
          </p:cNvPr>
          <p:cNvSpPr txBox="1"/>
          <p:nvPr/>
        </p:nvSpPr>
        <p:spPr>
          <a:xfrm>
            <a:off x="0" y="1142912"/>
            <a:ext cx="12191999" cy="4302892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B335E"/>
              </a:buClr>
              <a:buFont typeface="Wingdings" panose="05000000000000000000" pitchFamily="2" charset="2"/>
              <a:buChar char="v"/>
            </a:pP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Analisando o desempenho do plano </a:t>
            </a: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METRUS INSTITUTO DE SEGURIDADE SOCIAL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, referindo-se a aspectos que investigam a satisfação do beneficiário (questões com 5 gradientes) observamos que quase todos os atributos entraram em patamar de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Conformidade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B335E"/>
              </a:buClr>
              <a:buFont typeface="Wingdings" panose="05000000000000000000" pitchFamily="2" charset="2"/>
              <a:buChar char="v"/>
            </a:pPr>
            <a:endParaRPr lang="pt-BR" sz="1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B335E"/>
              </a:buClr>
              <a:buFont typeface="Wingdings" panose="05000000000000000000" pitchFamily="2" charset="2"/>
              <a:buChar char="v"/>
            </a:pP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O melhor desempenho ocorreu na questão 4, que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avalia toda a atenção em saúde recebida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, classificada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 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no patamar de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Conformidade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 com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89,2%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.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600"/>
              </a:spcAft>
              <a:buClr>
                <a:srgbClr val="0B335E"/>
              </a:buClr>
              <a:buFont typeface="Wingdings" panose="05000000000000000000" pitchFamily="2" charset="2"/>
              <a:buChar char="v"/>
            </a:pPr>
            <a:endParaRPr lang="pt-BR" sz="1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B335E"/>
              </a:buClr>
              <a:buFont typeface="Wingdings" panose="05000000000000000000" pitchFamily="2" charset="2"/>
              <a:buChar char="v"/>
            </a:pP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O menor desempenho ocorreu na questão 5, que se refere a facilidade de acesso à lista de prestadores de serviços credenciados pelo plano de saúde, classificada no patamar de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Não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Conformidade,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 com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67,3%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.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600"/>
              </a:spcAft>
              <a:buClr>
                <a:srgbClr val="0B335E"/>
              </a:buClr>
              <a:buFont typeface="Wingdings" panose="05000000000000000000" pitchFamily="2" charset="2"/>
              <a:buChar char="v"/>
            </a:pPr>
            <a:endParaRPr lang="pt-BR" sz="1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B335E"/>
              </a:buClr>
              <a:buFont typeface="Wingdings" panose="05000000000000000000" pitchFamily="2" charset="2"/>
              <a:buChar char="v"/>
            </a:pP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Ponto de atenção 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ao viés de baixa em quatro das cinco questões relativas à satisfação, isto é, o percentual de respostas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Bom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 é maior que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Muito bom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, o que indica probabilidade de migração da satisfação para não satisfação.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600"/>
              </a:spcAft>
              <a:buClr>
                <a:srgbClr val="0B335E"/>
              </a:buClr>
              <a:buFont typeface="Wingdings" panose="05000000000000000000" pitchFamily="2" charset="2"/>
              <a:buChar char="v"/>
            </a:pPr>
            <a:endParaRPr lang="pt-BR" sz="11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B335E"/>
              </a:buClr>
              <a:buFont typeface="Wingdings" panose="05000000000000000000" pitchFamily="2" charset="2"/>
              <a:buChar char="v"/>
            </a:pP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A avaliação do plano atingiu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84,7%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 de satisfação geral, classificando este atributo dentro </a:t>
            </a:r>
            <a:r>
              <a:rPr lang="pt-BR" sz="14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da </a:t>
            </a:r>
            <a:r>
              <a:rPr lang="pt-BR" sz="1400" b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Conformidade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. 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Um ponto importante a ser citado é que apresenta apenas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2,2% 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de insatisfeitos (soma de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Muito Ruim 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e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Ruim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), logo a não satisfação está concentrada na neutralidade (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Regular 13,1%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).</a:t>
            </a:r>
            <a:endParaRPr lang="pt-BR" sz="14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B335E"/>
              </a:buClr>
              <a:buFont typeface="Wingdings" panose="05000000000000000000" pitchFamily="2" charset="2"/>
              <a:buChar char="v"/>
            </a:pPr>
            <a:endParaRPr lang="pt-BR" sz="11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B335E"/>
              </a:buClr>
              <a:buFont typeface="Wingdings" panose="05000000000000000000" pitchFamily="2" charset="2"/>
              <a:buChar char="v"/>
            </a:pP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Por fim, em relação a recomendação do plano, temos um percentual positivo de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74,9%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. Analisando a taxa de recomendação nota-se que ela não acompanha a avaliação geral do plano, a diferença entre elas é de aproximadamente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9,8pp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. Nesse sentido, realizar ações que melhorem os atributos analisados poderão, inclusive, aumentar o nível de recomendação que os beneficiários fazem do plano de saúde.</a:t>
            </a:r>
          </a:p>
        </p:txBody>
      </p:sp>
    </p:spTree>
    <p:extLst>
      <p:ext uri="{BB962C8B-B14F-4D97-AF65-F5344CB8AC3E}">
        <p14:creationId xmlns:p14="http://schemas.microsoft.com/office/powerpoint/2010/main" val="3865200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A9EEA97-F60A-059A-DED3-BB67D29D8C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DDFBD69-8D58-2416-476C-08ED4A6AEDED}"/>
              </a:ext>
            </a:extLst>
          </p:cNvPr>
          <p:cNvSpPr txBox="1"/>
          <p:nvPr/>
        </p:nvSpPr>
        <p:spPr>
          <a:xfrm>
            <a:off x="1199456" y="1628800"/>
            <a:ext cx="405497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6000" b="1" dirty="0">
                <a:solidFill>
                  <a:srgbClr val="921317"/>
                </a:solidFill>
                <a:latin typeface="Arial Rounded MT Bold" panose="020F0704030504030204" pitchFamily="34" charset="0"/>
              </a:rPr>
              <a:t>Obrigado!</a:t>
            </a:r>
            <a:endParaRPr lang="pt-BR" sz="6000" b="1" dirty="0">
              <a:solidFill>
                <a:srgbClr val="AE1C0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13F6CCE-80DF-8C31-C393-0F848876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5" y="3212976"/>
            <a:ext cx="2530238" cy="2501990"/>
          </a:xfrm>
          <a:prstGeom prst="rect">
            <a:avLst/>
          </a:prstGeom>
        </p:spPr>
      </p:pic>
      <p:pic>
        <p:nvPicPr>
          <p:cNvPr id="2052" name="Picture 4" descr="Fotos Dia Do Idoso, 23.000+ fotos de arquivo grátis de alta qualidade">
            <a:extLst>
              <a:ext uri="{FF2B5EF4-FFF2-40B4-BE49-F238E27FC236}">
                <a16:creationId xmlns:a16="http://schemas.microsoft.com/office/drawing/2014/main" id="{E40A5C5A-B464-443F-A3FF-3DA2AAFCA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8" r="41322"/>
          <a:stretch/>
        </p:blipFill>
        <p:spPr bwMode="auto">
          <a:xfrm>
            <a:off x="6145488" y="0"/>
            <a:ext cx="607119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632B1282-20B7-645E-8978-12CE318DB5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25" y="4081232"/>
            <a:ext cx="3135390" cy="7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Introdução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D8AB6E8-5BB3-B85B-C8C4-F4DE8F60EB9D}"/>
              </a:ext>
            </a:extLst>
          </p:cNvPr>
          <p:cNvSpPr txBox="1"/>
          <p:nvPr/>
        </p:nvSpPr>
        <p:spPr>
          <a:xfrm>
            <a:off x="191344" y="4332292"/>
            <a:ext cx="11809311" cy="1184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Quantidade de abordagens ao beneficiário: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3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Através de sistemas automatizados é feito o controle e todas as tentativas sem sucesso são classificadas com o motivo que impossibilitou a coleta da pesquisa, a quantidade de tentativas de contato por telefone e envio de link para a participação online com um mesmo beneficiário é controlada e limitada a 20 tentativas. Para este corte levamos em consideração nossa expertise e dados de mercado, que mostram que de forma geral a efetividade (chance de sucesso no contato) torna-se menor a medida que o número de tentativas aumenta, até 10 tentativas temos uma chance boa de sucesso, de 11 a 20 tentativas a probabilidade é média e acima de 20 tentativas a efetividade é muito baixa.</a:t>
            </a: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BCC796B-3F33-F4DE-34B5-EBF9FDF54D9D}"/>
              </a:ext>
            </a:extLst>
          </p:cNvPr>
          <p:cNvSpPr txBox="1"/>
          <p:nvPr/>
        </p:nvSpPr>
        <p:spPr>
          <a:xfrm>
            <a:off x="0" y="1052736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Erro não amostral ocorrido: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procedimentos planejados para tratativa dos erros não amostrais são específicos para os tipos de erro: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Erros de não-resposta / Recusa / Erros durante a coleta de dados (exemplo: não é mais beneficiário, erro de condução do pesquisador etc.) – Desconsideraremos a entrevista, retirando o elemento da lista e sorteando (pelo sistema aleatório eletrônico) outro de características similares, de modo a não prejudicar a amostra estratificada;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Mudanças de telefone, não atende ou inexistente – O sistema de discagem automática passa para outro sorteado a ser entrevistado. Para estes casos existe a possibilidade de o beneficiário ser contatado através do método de coleta online, por meio do envio de um link por e-mail, desde que essa informação esteja disponível em seu cadastro.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Ausências / impossibilidades momentâneas – Desconsideraremos a entrevista caso o beneficiário não possua outros canais de contato como SMS, WhatsApp ou e-mail, ele volta para a lista de contatos na lista de beneficiários pelo mesmo sorteio aleatório ter a chance de ser abordado posteriormente. Se o beneficiário tiver um meio alternativo de contato, o sistema automaticamente o incluirá na fila para ser contatado por meio da coleta online. Caso não obtenhamos sucesso no retorno online após três tentativas de envio do link, o beneficiário será realocado na fila de contatos telefônicos.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controle do número de tentativas de contato com cada beneficiário é gerenciado de forma sistemática por meio de uma ferramenta de discagem automática, bem como pelo monitoramento dos envios de links por meio das ferramentas online, como SMS, WhatsApp e e-mail. Este controle está estritamente limitado a 20 tentativas para cada nome presente na lista fornecida pela operadora.</a:t>
            </a: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áfico 4" descr="Call center">
            <a:extLst>
              <a:ext uri="{FF2B5EF4-FFF2-40B4-BE49-F238E27FC236}">
                <a16:creationId xmlns:a16="http://schemas.microsoft.com/office/drawing/2014/main" id="{F853DE9C-564C-1F21-4EC6-652E7DFBD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189730"/>
            <a:ext cx="5508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9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Introdução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0713A6F-EED5-92F8-50EA-0BAC918A0364}"/>
              </a:ext>
            </a:extLst>
          </p:cNvPr>
          <p:cNvSpPr txBox="1"/>
          <p:nvPr/>
        </p:nvSpPr>
        <p:spPr>
          <a:xfrm>
            <a:off x="0" y="1029211"/>
            <a:ext cx="12192000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Especificação das medidas previstas no planejamento para identificação de participação fraudulenta ou desatenta: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endParaRPr lang="pt-BR" sz="1400" dirty="0">
              <a:solidFill>
                <a:schemeClr val="bg2">
                  <a:lumMod val="50000"/>
                </a:schemeClr>
              </a:solidFill>
              <a:latin typeface="Calibri" panose="020F0502020204030204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endParaRPr lang="pt-BR" sz="300" dirty="0">
              <a:solidFill>
                <a:schemeClr val="bg2">
                  <a:lumMod val="50000"/>
                </a:schemeClr>
              </a:solidFill>
              <a:latin typeface="Calibri" panose="020F0502020204030204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O sistema de monitoramento e controle da qualidade do IBRC é composto de algumas etapas que propiciam a efetividade do propósito de garantir a entrega exata do que foi planejado, bem como identificar participação fraudulenta ou desatenta: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endParaRPr lang="pt-BR" sz="1200" dirty="0">
              <a:solidFill>
                <a:schemeClr val="bg2">
                  <a:lumMod val="50000"/>
                </a:schemeClr>
              </a:solidFill>
              <a:latin typeface="Calibri" panose="020F0502020204030204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Conferência dupla do sistema informatizado onde são imputados lista de clientes e formulário de pesquisa – front office de pesquisa, antes do início do projeto, garantindo assim que tudo que chegue à tela do pesquisador esteja 100% conforme;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Conferência diária por turno (logo duas vezes, às 8 e 14h) do adequado funcionamento dos sistemas de discagem automática, sorteio aleatório e front office (lista de beneficiários e formulário);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100% da equipe de pesquisadores e supervisores que trabalharam no projeto é treinada presencialmente por instrutor da qualidade, com presença de coordenador ou gerente do projeto;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100% da equipe de pesquisadores é monitorada por monitores da qualidade em ao menos uma abordagem por dia, ou seja, seis por semana, por pesquisador;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100% das possíveis não conformidades encontradas pelos monitores são alvo de feedback, dado pelo próprio monitor em conjunto com o supervisor do pesquisador que cometeu a não conformidade;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Após o feedback, o pesquisador recebe três monitorias extras, no próximo turno de trabalho de 6h00;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A reincidência de não conformidade resultará em novo treinamento e novo ciclo de monitoria extra. Em persistindo a abordagem incorreta o pesquisador é retirado do projeto ou mesmo da equipe;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Nas pesquisas online, implementamos uma estratégia que compreende o envio de links exclusivos para cada beneficiário por meio de diferentes canais, como SMS, WhatsApp e/ou e-mail. Esses links são controlados por um registro único associado ao ID, identificador único do cliente, registrado na plataforma IBRC. Após a conclusão da entrevista, os dados coletados são armazenados em bancos de dados restritos, e os links utilizados são imediatamente desativados, impedindo qualquer tentativa de reutilização.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As respostas obtidas por meio da coleta online são submetidas a uma análise estatística do tempo de resposta. Respostas excessivamente rápidas ou lentas podem sugerir falta de atenção ou inconsistências. Dessa forma, avalia-se o tempo desde a primeira até a última pergunta do questionário. Qualquer tempo de resposta que exceda três desvios padrões em relação à média é descartado. Essa abordagem pressupõe que o tempo médio para a conclusão do questionário segue uma distribuição normal. Ao considerarmos a média mais ou menos três desvios padrões, garantimos uma avaliação estatisticamente robusta do tempo de resposta.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Toda interação onde é localizada uma não conformidade é descartada.</a:t>
            </a:r>
          </a:p>
        </p:txBody>
      </p:sp>
    </p:spTree>
    <p:extLst>
      <p:ext uri="{BB962C8B-B14F-4D97-AF65-F5344CB8AC3E}">
        <p14:creationId xmlns:p14="http://schemas.microsoft.com/office/powerpoint/2010/main" val="428296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0" y="168833"/>
            <a:ext cx="5591944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Planejamento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AutoShape 2" descr="olha que horrivel">
            <a:extLst>
              <a:ext uri="{FF2B5EF4-FFF2-40B4-BE49-F238E27FC236}">
                <a16:creationId xmlns:a16="http://schemas.microsoft.com/office/drawing/2014/main" id="{A0D15BF2-D6DF-9B1C-1F5E-1C516633BF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6461" y="3287129"/>
            <a:ext cx="32395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9B9113E-5C60-C647-71DC-B73546E1B522}"/>
              </a:ext>
            </a:extLst>
          </p:cNvPr>
          <p:cNvSpPr txBox="1"/>
          <p:nvPr/>
        </p:nvSpPr>
        <p:spPr>
          <a:xfrm>
            <a:off x="248206" y="1444710"/>
            <a:ext cx="5591944" cy="3847207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defRPr/>
            </a:pPr>
            <a:r>
              <a:rPr lang="pt-BR" sz="14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ea typeface="Cambria" panose="02040503050406030204" pitchFamily="18" charset="0"/>
                <a:cs typeface="+mn-cs"/>
              </a:rPr>
              <a:t>           Resultados da Análise Preliminar da Base de Dados: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defRPr/>
            </a:pPr>
            <a:endParaRPr lang="pt-BR" sz="1400" b="1" kern="0" dirty="0">
              <a:solidFill>
                <a:schemeClr val="bg2">
                  <a:lumMod val="50000"/>
                </a:schemeClr>
              </a:solidFill>
              <a:latin typeface="Calibri" panose="020F0502020204030204"/>
              <a:ea typeface="Cambria" panose="02040503050406030204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defRPr/>
            </a:pP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ea typeface="Cambria" panose="02040503050406030204" pitchFamily="18" charset="0"/>
                <a:cs typeface="+mn-cs"/>
              </a:rPr>
              <a:t>Ao conduzir a análise dos dados, implementamos uma abordagem abrangente de higienização, incluindo a depuração sistemática de registros inválidos. Dentre esses registros, destacam-se: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defRPr/>
            </a:pPr>
            <a:endParaRPr lang="pt-BR" sz="1200" kern="0" dirty="0">
              <a:solidFill>
                <a:schemeClr val="bg2">
                  <a:lumMod val="50000"/>
                </a:schemeClr>
              </a:solidFill>
              <a:latin typeface="Calibri" panose="020F0502020204030204"/>
              <a:ea typeface="Cambria" panose="02040503050406030204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defRPr/>
            </a:pP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ea typeface="Cambria" panose="02040503050406030204" pitchFamily="18" charset="0"/>
                <a:cs typeface="+mn-cs"/>
              </a:rPr>
              <a:t>No caso de contatos telefônicos, verificamos a presença de cadastros desprovidos de números de telefone, registros inválidos devido à ausência de DDD ou presença de caracteres numéricos insuficientes.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defRPr/>
            </a:pPr>
            <a:endParaRPr lang="pt-BR" sz="1200" kern="0" dirty="0">
              <a:solidFill>
                <a:schemeClr val="bg2">
                  <a:lumMod val="50000"/>
                </a:schemeClr>
              </a:solidFill>
              <a:latin typeface="Calibri" panose="020F0502020204030204"/>
              <a:ea typeface="Cambria" panose="02040503050406030204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defRPr/>
            </a:pP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ea typeface="Cambria" panose="02040503050406030204" pitchFamily="18" charset="0"/>
                <a:cs typeface="+mn-cs"/>
              </a:rPr>
              <a:t>Em relação aos contatos online, identificamos cadastros sem números de telefone para facilitar o envio de links por SMS e WhatsApp, bem como registros com falta de endereços de e-mail para a condução da pesquisa online.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defRPr/>
            </a:pPr>
            <a:endParaRPr lang="pt-BR" sz="1200" kern="0" dirty="0">
              <a:solidFill>
                <a:schemeClr val="bg2">
                  <a:lumMod val="50000"/>
                </a:schemeClr>
              </a:solidFill>
              <a:latin typeface="Calibri" panose="020F0502020204030204"/>
              <a:ea typeface="Cambria" panose="02040503050406030204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defRPr/>
            </a:pP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ea typeface="Cambria" panose="02040503050406030204" pitchFamily="18" charset="0"/>
                <a:cs typeface="+mn-cs"/>
              </a:rPr>
              <a:t>Após essa criteriosa higienização, constatamos a presença de dados suficientes para a condução eficaz da pesquisa, sem comprometer os parâmetros estabelecidos no estudo amostral.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defRPr/>
            </a:pPr>
            <a:endParaRPr lang="pt-BR" sz="1200" kern="0" dirty="0">
              <a:solidFill>
                <a:schemeClr val="bg2">
                  <a:lumMod val="50000"/>
                </a:schemeClr>
              </a:solidFill>
              <a:latin typeface="Calibri" panose="020F0502020204030204"/>
              <a:ea typeface="Cambria" panose="02040503050406030204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defRPr/>
            </a:pP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ea typeface="Cambria" panose="02040503050406030204" pitchFamily="18" charset="0"/>
                <a:cs typeface="+mn-cs"/>
              </a:rPr>
              <a:t>Ao longo da pesquisa em campo as analises se confirmaram, não sendo observadas inconsistências que justificasse uma revisão dos cadastros por parte da operadora.</a:t>
            </a:r>
            <a:endParaRPr lang="pt-BR" sz="1200" b="1" kern="0" dirty="0">
              <a:solidFill>
                <a:schemeClr val="bg2">
                  <a:lumMod val="50000"/>
                </a:schemeClr>
              </a:solidFill>
              <a:latin typeface="Calibri" panose="020F0502020204030204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2" descr="Planejamento - ícones de esportes grátis">
            <a:extLst>
              <a:ext uri="{FF2B5EF4-FFF2-40B4-BE49-F238E27FC236}">
                <a16:creationId xmlns:a16="http://schemas.microsoft.com/office/drawing/2014/main" id="{E19315E0-B1A2-68C8-268C-DA4F1C973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8" y="1318735"/>
            <a:ext cx="551051" cy="55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BFB932D-20D5-B460-DFE6-7AB486223536}"/>
              </a:ext>
            </a:extLst>
          </p:cNvPr>
          <p:cNvSpPr txBox="1"/>
          <p:nvPr/>
        </p:nvSpPr>
        <p:spPr>
          <a:xfrm>
            <a:off x="6167934" y="1784938"/>
            <a:ext cx="5832722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População total: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23.663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Beneficiários </a:t>
            </a: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METRUS INSTITUTO DE SEGURIDADE SOCIAL</a:t>
            </a:r>
            <a:endParaRPr lang="pt-BR" sz="1400" b="1" dirty="0">
              <a:solidFill>
                <a:schemeClr val="bg2">
                  <a:lumMod val="50000"/>
                </a:schemeClr>
              </a:solidFill>
              <a:highlight>
                <a:srgbClr val="FFFF00"/>
              </a:highlight>
              <a:latin typeface="Calibri" panose="020F0502020204030204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endParaRPr lang="pt-BR" sz="1600" dirty="0">
              <a:solidFill>
                <a:schemeClr val="bg2">
                  <a:lumMod val="50000"/>
                </a:schemeClr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População elegível à pesquisa: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17.510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maiores de 18 anos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endParaRPr lang="pt-BR" sz="1600" b="1" dirty="0">
              <a:solidFill>
                <a:schemeClr val="bg2">
                  <a:lumMod val="50000"/>
                </a:schemeClr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Planejamento da Pesquisa: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05/02/2025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endParaRPr lang="pt-BR" sz="1600" b="1" dirty="0">
              <a:solidFill>
                <a:schemeClr val="bg2">
                  <a:lumMod val="50000"/>
                </a:schemeClr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Período de Campo: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21/02/2025 a 01/04/2025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endParaRPr lang="pt-BR" sz="1600" b="1" dirty="0">
              <a:solidFill>
                <a:schemeClr val="bg2">
                  <a:lumMod val="50000"/>
                </a:schemeClr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Forma de coleta dos dados: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Calibri Light" panose="020F0302020204030204" pitchFamily="34" charset="0"/>
              </a:rPr>
              <a:t>Pesquisa telefônica (CATI) e online</a:t>
            </a: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.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Seguindo os códigos de ética </a:t>
            </a: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ASQ, ICC/ESOMAR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e a </a:t>
            </a: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norma ABNT NBR ISO 20.252</a:t>
            </a:r>
            <a:endParaRPr lang="pt-BR" sz="1600" b="1" dirty="0">
              <a:solidFill>
                <a:schemeClr val="bg2">
                  <a:lumMod val="50000"/>
                </a:schemeClr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2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Dados Técnicos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36493672-5825-AD8C-F67B-772AF519639F}"/>
              </a:ext>
            </a:extLst>
          </p:cNvPr>
          <p:cNvSpPr/>
          <p:nvPr/>
        </p:nvSpPr>
        <p:spPr>
          <a:xfrm>
            <a:off x="4863872" y="1127312"/>
            <a:ext cx="3600000" cy="207749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kern="0" spc="300" dirty="0">
              <a:solidFill>
                <a:schemeClr val="bg2">
                  <a:lumMod val="50000"/>
                </a:schemeClr>
              </a:solidFill>
              <a:latin typeface="Calibri" panose="020F0502020204030204"/>
              <a:cs typeface="Khmer UI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spc="3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Khmer UI" panose="020B0502040204020203" pitchFamily="34" charset="0"/>
              </a:rPr>
              <a:t>TAXA DE RESPONDENTES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000" b="1" kern="0" spc="3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Khmer UI" panose="020B0502040204020203" pitchFamily="34" charset="0"/>
              </a:rPr>
              <a:t>6,9</a:t>
            </a:r>
            <a:r>
              <a:rPr lang="pt-BR" sz="50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Khmer UI" panose="020B0502040204020203" pitchFamily="34" charset="0"/>
              </a:rPr>
              <a:t>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kern="0" spc="3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spc="3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Total de Contatos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spc="3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Telefônico e Online: 7.911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900" b="1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F008AA1-EB18-C624-006F-D33B6475686D}"/>
              </a:ext>
            </a:extLst>
          </p:cNvPr>
          <p:cNvSpPr txBox="1"/>
          <p:nvPr/>
        </p:nvSpPr>
        <p:spPr>
          <a:xfrm>
            <a:off x="-24680" y="6372089"/>
            <a:ext cx="6696744" cy="369279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Nota: Outros = </a:t>
            </a: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Demais classificações não especificadas anteriormente (por exemplo: o beneficiário é incapacitado de responder)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Nota²: O universo amostral online com base em sorteio está diretamente relacionado à quantidade de registros com endereços de e-mail.</a:t>
            </a:r>
          </a:p>
        </p:txBody>
      </p:sp>
      <p:sp>
        <p:nvSpPr>
          <p:cNvPr id="33" name="Seta: Pentágono 32">
            <a:extLst>
              <a:ext uri="{FF2B5EF4-FFF2-40B4-BE49-F238E27FC236}">
                <a16:creationId xmlns:a16="http://schemas.microsoft.com/office/drawing/2014/main" id="{8B02853A-C630-DBFA-ACD9-3BAF036AFEAD}"/>
              </a:ext>
            </a:extLst>
          </p:cNvPr>
          <p:cNvSpPr/>
          <p:nvPr/>
        </p:nvSpPr>
        <p:spPr>
          <a:xfrm>
            <a:off x="543652" y="3593513"/>
            <a:ext cx="5590541" cy="41471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Questionários concluídos </a:t>
            </a:r>
            <a:r>
              <a:rPr lang="pt-BR" sz="1000" kern="0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(banco de dados)</a:t>
            </a:r>
          </a:p>
        </p:txBody>
      </p:sp>
      <p:sp>
        <p:nvSpPr>
          <p:cNvPr id="35" name="Seta: Pentágono 34">
            <a:extLst>
              <a:ext uri="{FF2B5EF4-FFF2-40B4-BE49-F238E27FC236}">
                <a16:creationId xmlns:a16="http://schemas.microsoft.com/office/drawing/2014/main" id="{A46B8145-7168-58B7-36CB-537B0EB1E60B}"/>
              </a:ext>
            </a:extLst>
          </p:cNvPr>
          <p:cNvSpPr/>
          <p:nvPr/>
        </p:nvSpPr>
        <p:spPr>
          <a:xfrm>
            <a:off x="543392" y="4057439"/>
            <a:ext cx="5590800" cy="41400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Beneficiários não aceitaram participar da pesquisa </a:t>
            </a:r>
            <a:r>
              <a:rPr lang="pt-BR" sz="1000" kern="0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(banco de dados e evidência 1)  </a:t>
            </a:r>
            <a:endParaRPr lang="pt-BR" sz="1400" kern="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6" name="Seta: Pentágono 35">
            <a:extLst>
              <a:ext uri="{FF2B5EF4-FFF2-40B4-BE49-F238E27FC236}">
                <a16:creationId xmlns:a16="http://schemas.microsoft.com/office/drawing/2014/main" id="{566AA8A2-43F4-972F-0EED-126FDE7B9928}"/>
              </a:ext>
            </a:extLst>
          </p:cNvPr>
          <p:cNvSpPr/>
          <p:nvPr/>
        </p:nvSpPr>
        <p:spPr>
          <a:xfrm>
            <a:off x="543392" y="4506975"/>
            <a:ext cx="5590800" cy="41471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Pesquisas</a:t>
            </a:r>
            <a:r>
              <a:rPr lang="pt-BR" sz="1400" kern="0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 Incompletas </a:t>
            </a:r>
            <a:r>
              <a:rPr lang="pt-BR" sz="1000" kern="0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(banco de dados)</a:t>
            </a:r>
            <a:endParaRPr lang="pt-BR" sz="1000" kern="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7" name="Seta: Pentágono 36">
            <a:extLst>
              <a:ext uri="{FF2B5EF4-FFF2-40B4-BE49-F238E27FC236}">
                <a16:creationId xmlns:a16="http://schemas.microsoft.com/office/drawing/2014/main" id="{21DA8549-DBDB-1E62-8AE6-2BE47E9B56F9}"/>
              </a:ext>
            </a:extLst>
          </p:cNvPr>
          <p:cNvSpPr/>
          <p:nvPr/>
        </p:nvSpPr>
        <p:spPr>
          <a:xfrm>
            <a:off x="543392" y="4959215"/>
            <a:ext cx="5590800" cy="41400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Não foi possível localizar o beneficiário </a:t>
            </a:r>
            <a:r>
              <a:rPr lang="pt-BR" sz="1000" kern="0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(banco de dados e evidência 2) </a:t>
            </a:r>
            <a:endParaRPr lang="pt-BR" sz="1000" kern="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8" name="Seta: Pentágono 37">
            <a:extLst>
              <a:ext uri="{FF2B5EF4-FFF2-40B4-BE49-F238E27FC236}">
                <a16:creationId xmlns:a16="http://schemas.microsoft.com/office/drawing/2014/main" id="{49BCA191-99BF-2E2C-8C0C-25028A2CA71B}"/>
              </a:ext>
            </a:extLst>
          </p:cNvPr>
          <p:cNvSpPr/>
          <p:nvPr/>
        </p:nvSpPr>
        <p:spPr>
          <a:xfrm>
            <a:off x="543392" y="5432954"/>
            <a:ext cx="5590800" cy="41471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Outros motivos </a:t>
            </a:r>
            <a:r>
              <a:rPr lang="pt-BR" sz="1000" kern="0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(banco de dados e evidência 3)</a:t>
            </a:r>
            <a:endParaRPr lang="pt-BR" sz="1000" kern="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39" name="Gráfico 38" descr="Sinal de polegar para cima com preenchimento sólido">
            <a:extLst>
              <a:ext uri="{FF2B5EF4-FFF2-40B4-BE49-F238E27FC236}">
                <a16:creationId xmlns:a16="http://schemas.microsoft.com/office/drawing/2014/main" id="{3469F136-9698-7A23-DA13-E62F3F501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5969" y="1000303"/>
            <a:ext cx="792000" cy="792000"/>
          </a:xfrm>
          <a:prstGeom prst="rect">
            <a:avLst/>
          </a:prstGeom>
        </p:spPr>
      </p:pic>
      <p:pic>
        <p:nvPicPr>
          <p:cNvPr id="40" name="Gráfico 39" descr="Engrenagens estrutura de tópicos">
            <a:extLst>
              <a:ext uri="{FF2B5EF4-FFF2-40B4-BE49-F238E27FC236}">
                <a16:creationId xmlns:a16="http://schemas.microsoft.com/office/drawing/2014/main" id="{CE2DEF2A-D3CB-704C-E1EE-9B4C82417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198" y="1597531"/>
            <a:ext cx="3568684" cy="3568684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47FCD8A4-75E6-868E-AEB9-179FB9BC90F9}"/>
              </a:ext>
            </a:extLst>
          </p:cNvPr>
          <p:cNvSpPr/>
          <p:nvPr/>
        </p:nvSpPr>
        <p:spPr>
          <a:xfrm>
            <a:off x="6672264" y="3275921"/>
            <a:ext cx="1800000" cy="3177415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kern="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F64B3CE8-9FFE-0C7B-1D9D-E91830A65E80}"/>
              </a:ext>
            </a:extLst>
          </p:cNvPr>
          <p:cNvSpPr/>
          <p:nvPr/>
        </p:nvSpPr>
        <p:spPr>
          <a:xfrm>
            <a:off x="6798777" y="3635278"/>
            <a:ext cx="828000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7%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E47856CC-29F5-7709-FF87-AD186F370BA8}"/>
              </a:ext>
            </a:extLst>
          </p:cNvPr>
          <p:cNvSpPr/>
          <p:nvPr/>
        </p:nvSpPr>
        <p:spPr>
          <a:xfrm>
            <a:off x="6798777" y="4098173"/>
            <a:ext cx="828000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0%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A8C017A2-B355-47B1-2527-48B04FF8C7BE}"/>
              </a:ext>
            </a:extLst>
          </p:cNvPr>
          <p:cNvSpPr/>
          <p:nvPr/>
        </p:nvSpPr>
        <p:spPr>
          <a:xfrm>
            <a:off x="6798777" y="4562466"/>
            <a:ext cx="828000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0%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CA5725E6-D872-22E1-1358-606F484646F5}"/>
              </a:ext>
            </a:extLst>
          </p:cNvPr>
          <p:cNvSpPr/>
          <p:nvPr/>
        </p:nvSpPr>
        <p:spPr>
          <a:xfrm>
            <a:off x="6798777" y="5026415"/>
            <a:ext cx="828000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4%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881CDC7E-ECB5-F0BF-B8C9-578136B06E1C}"/>
              </a:ext>
            </a:extLst>
          </p:cNvPr>
          <p:cNvSpPr/>
          <p:nvPr/>
        </p:nvSpPr>
        <p:spPr>
          <a:xfrm>
            <a:off x="6798777" y="5480173"/>
            <a:ext cx="828000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88%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8CBF13B7-8882-902C-879E-CADCCBA4354E}"/>
              </a:ext>
            </a:extLst>
          </p:cNvPr>
          <p:cNvSpPr/>
          <p:nvPr/>
        </p:nvSpPr>
        <p:spPr>
          <a:xfrm>
            <a:off x="7778437" y="3635278"/>
            <a:ext cx="576000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545</a:t>
            </a:r>
            <a:endParaRPr lang="pt-BR" sz="1200" kern="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5822C0FE-4460-26A4-8EBE-9500D31BAB68}"/>
              </a:ext>
            </a:extLst>
          </p:cNvPr>
          <p:cNvSpPr/>
          <p:nvPr/>
        </p:nvSpPr>
        <p:spPr>
          <a:xfrm>
            <a:off x="7778437" y="4562466"/>
            <a:ext cx="576000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25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65DBDF4D-786D-0423-6522-92224B50E915}"/>
              </a:ext>
            </a:extLst>
          </p:cNvPr>
          <p:cNvSpPr/>
          <p:nvPr/>
        </p:nvSpPr>
        <p:spPr>
          <a:xfrm>
            <a:off x="7778437" y="5026415"/>
            <a:ext cx="576000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354</a:t>
            </a: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4601E4E0-7E90-5E1E-7A44-BA9F7F9F430C}"/>
              </a:ext>
            </a:extLst>
          </p:cNvPr>
          <p:cNvSpPr/>
          <p:nvPr/>
        </p:nvSpPr>
        <p:spPr>
          <a:xfrm>
            <a:off x="7778437" y="5480173"/>
            <a:ext cx="576000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6981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D379FB68-8218-2885-C7F8-F854E986EEB1}"/>
              </a:ext>
            </a:extLst>
          </p:cNvPr>
          <p:cNvSpPr/>
          <p:nvPr/>
        </p:nvSpPr>
        <p:spPr>
          <a:xfrm>
            <a:off x="7776774" y="4108708"/>
            <a:ext cx="576000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6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AE5AC892-B621-A409-61A1-E90E71D46FAF}"/>
              </a:ext>
            </a:extLst>
          </p:cNvPr>
          <p:cNvSpPr/>
          <p:nvPr/>
        </p:nvSpPr>
        <p:spPr>
          <a:xfrm>
            <a:off x="570104" y="1127312"/>
            <a:ext cx="3568684" cy="207749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0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Khmer UI" panose="020B0502040204020203" pitchFamily="34" charset="0"/>
              </a:rPr>
              <a:t>545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spc="3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Khmer UI" panose="020B0502040204020203" pitchFamily="34" charset="0"/>
              </a:rPr>
              <a:t>ENTREVISTADOS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kern="0" spc="3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kern="0" spc="3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spc="3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Nível de Confiança: 90%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spc="3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Margem de Erro: 3,46%</a:t>
            </a:r>
            <a:endParaRPr lang="pt-BR" sz="1400" b="1" kern="0" spc="3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900" b="1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54" name="Gráfico 53" descr="Microfone de rádio com preenchimento sólido">
            <a:extLst>
              <a:ext uri="{FF2B5EF4-FFF2-40B4-BE49-F238E27FC236}">
                <a16:creationId xmlns:a16="http://schemas.microsoft.com/office/drawing/2014/main" id="{73057466-EF96-0695-4D4A-B00CBF091E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0330" y="1000303"/>
            <a:ext cx="792000" cy="792000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99691706-2D98-DA56-7707-7C2FD6304DC4}"/>
              </a:ext>
            </a:extLst>
          </p:cNvPr>
          <p:cNvSpPr/>
          <p:nvPr/>
        </p:nvSpPr>
        <p:spPr>
          <a:xfrm>
            <a:off x="6798777" y="5938345"/>
            <a:ext cx="828000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dashDot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100%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09FD9E9D-FDC3-CEFF-09D4-21FEC2E57AC5}"/>
              </a:ext>
            </a:extLst>
          </p:cNvPr>
          <p:cNvSpPr/>
          <p:nvPr/>
        </p:nvSpPr>
        <p:spPr>
          <a:xfrm>
            <a:off x="7778437" y="5938345"/>
            <a:ext cx="576000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dashDot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7911</a:t>
            </a:r>
          </a:p>
        </p:txBody>
      </p:sp>
      <p:pic>
        <p:nvPicPr>
          <p:cNvPr id="57" name="Imagem 56" descr="Forma&#10;&#10;Descrição gerada automaticamente com confiança baixa">
            <a:extLst>
              <a:ext uri="{FF2B5EF4-FFF2-40B4-BE49-F238E27FC236}">
                <a16:creationId xmlns:a16="http://schemas.microsoft.com/office/drawing/2014/main" id="{65E604B5-1A29-21E7-4EA0-3711E4F0A0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04" y="3214205"/>
            <a:ext cx="414000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2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Dados Técnicos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2675E30-F342-0C8E-1E7D-9EDC8CA83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051634"/>
              </p:ext>
            </p:extLst>
          </p:nvPr>
        </p:nvGraphicFramePr>
        <p:xfrm>
          <a:off x="1775520" y="1484784"/>
          <a:ext cx="7920000" cy="4392003"/>
        </p:xfrm>
        <a:graphic>
          <a:graphicData uri="http://schemas.openxmlformats.org/drawingml/2006/table">
            <a:tbl>
              <a:tblPr/>
              <a:tblGrid>
                <a:gridCol w="1800000">
                  <a:extLst>
                    <a:ext uri="{9D8B030D-6E8A-4147-A177-3AD203B41FA5}">
                      <a16:colId xmlns:a16="http://schemas.microsoft.com/office/drawing/2014/main" val="70855966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654688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858869224"/>
                    </a:ext>
                  </a:extLst>
                </a:gridCol>
              </a:tblGrid>
              <a:tr h="399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Questão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Margem de Erro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399273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A: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Atenção à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399273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399273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399273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4 - Atenção à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399273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5 - Lista de médicos (acesso aos prestadores)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399273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B: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Canais de Atendimento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99273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7 - Resolutividade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399273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674"/>
                  </a:ext>
                </a:extLst>
              </a:tr>
              <a:tr h="39927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C: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Satisfação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676065"/>
                  </a:ext>
                </a:extLst>
              </a:tr>
              <a:tr h="399273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11154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BE9099B7-2515-180C-8EFB-5007F9D9A4AC}"/>
              </a:ext>
            </a:extLst>
          </p:cNvPr>
          <p:cNvSpPr txBox="1"/>
          <p:nvPr/>
        </p:nvSpPr>
        <p:spPr>
          <a:xfrm>
            <a:off x="-24680" y="951574"/>
            <a:ext cx="2731590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Margem de erro por atributo</a:t>
            </a:r>
          </a:p>
        </p:txBody>
      </p:sp>
    </p:spTree>
    <p:extLst>
      <p:ext uri="{BB962C8B-B14F-4D97-AF65-F5344CB8AC3E}">
        <p14:creationId xmlns:p14="http://schemas.microsoft.com/office/powerpoint/2010/main" val="1212398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Dados Técnicos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C2F4777-120B-5742-1FFF-A288E65D2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754198"/>
              </p:ext>
            </p:extLst>
          </p:nvPr>
        </p:nvGraphicFramePr>
        <p:xfrm>
          <a:off x="839416" y="1269328"/>
          <a:ext cx="10188000" cy="4833888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70079936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32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procurei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62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332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não precisei de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D05D2FC3-B9AD-548D-FA93-99304BED7343}"/>
              </a:ext>
            </a:extLst>
          </p:cNvPr>
          <p:cNvSpPr txBox="1"/>
          <p:nvPr/>
        </p:nvSpPr>
        <p:spPr>
          <a:xfrm>
            <a:off x="-7019" y="908720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</p:spTree>
    <p:extLst>
      <p:ext uri="{BB962C8B-B14F-4D97-AF65-F5344CB8AC3E}">
        <p14:creationId xmlns:p14="http://schemas.microsoft.com/office/powerpoint/2010/main" val="148416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BE77139-FB6D-905C-692C-199FAD41E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827217"/>
              </p:ext>
            </p:extLst>
          </p:nvPr>
        </p:nvGraphicFramePr>
        <p:xfrm>
          <a:off x="911424" y="1628800"/>
          <a:ext cx="10188000" cy="4185888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70079936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32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2562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332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– Atenção em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8502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recebi atenção em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</a:tbl>
          </a:graphicData>
        </a:graphic>
      </p:graphicFrame>
      <p:sp>
        <p:nvSpPr>
          <p:cNvPr id="6" name="Retângulo de cantos arredondados 13">
            <a:extLst>
              <a:ext uri="{FF2B5EF4-FFF2-40B4-BE49-F238E27FC236}">
                <a16:creationId xmlns:a16="http://schemas.microsoft.com/office/drawing/2014/main" id="{EC6C787E-B5FD-FE42-D80F-7B71301B90E7}"/>
              </a:ext>
            </a:extLst>
          </p:cNvPr>
          <p:cNvSpPr/>
          <p:nvPr/>
        </p:nvSpPr>
        <p:spPr>
          <a:xfrm>
            <a:off x="-24680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Dados Técnicos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892778A-C9EE-731D-8F9F-F40DEA7D4713}"/>
              </a:ext>
            </a:extLst>
          </p:cNvPr>
          <p:cNvSpPr txBox="1"/>
          <p:nvPr/>
        </p:nvSpPr>
        <p:spPr>
          <a:xfrm>
            <a:off x="-7019" y="908720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</p:spTree>
    <p:extLst>
      <p:ext uri="{BB962C8B-B14F-4D97-AF65-F5344CB8AC3E}">
        <p14:creationId xmlns:p14="http://schemas.microsoft.com/office/powerpoint/2010/main" val="1727042228"/>
      </p:ext>
    </p:extLst>
  </p:cSld>
  <p:clrMapOvr>
    <a:masterClrMapping/>
  </p:clrMapOvr>
</p:sld>
</file>

<file path=ppt/theme/theme1.xml><?xml version="1.0" encoding="utf-8"?>
<a:theme xmlns:a="http://schemas.openxmlformats.org/drawingml/2006/main" name="2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94502</TotalTime>
  <Words>6771</Words>
  <Application>Microsoft Office PowerPoint</Application>
  <PresentationFormat>Widescreen</PresentationFormat>
  <Paragraphs>1514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Arial</vt:lpstr>
      <vt:lpstr>Arial Rounded MT Bold</vt:lpstr>
      <vt:lpstr>Calibri</vt:lpstr>
      <vt:lpstr>Calibri Light</vt:lpstr>
      <vt:lpstr>Myriad Pro</vt:lpstr>
      <vt:lpstr>Wingdings</vt:lpstr>
      <vt:lpstr>2_Design padrão</vt:lpstr>
      <vt:lpstr>3_Design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IBRC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IBRC - Pesquisa de Satisfação - Participantes</dc:title>
  <dc:creator>IBRC - Karine Leopoldina</dc:creator>
  <cp:lastModifiedBy>Priscila Prado</cp:lastModifiedBy>
  <cp:revision>6103</cp:revision>
  <cp:lastPrinted>2016-02-05T13:05:45Z</cp:lastPrinted>
  <dcterms:created xsi:type="dcterms:W3CDTF">2006-01-31T15:57:28Z</dcterms:created>
  <dcterms:modified xsi:type="dcterms:W3CDTF">2025-04-16T13:38:15Z</dcterms:modified>
</cp:coreProperties>
</file>