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695" r:id="rId2"/>
  </p:sldMasterIdLst>
  <p:notesMasterIdLst>
    <p:notesMasterId r:id="rId31"/>
  </p:notesMasterIdLst>
  <p:handoutMasterIdLst>
    <p:handoutMasterId r:id="rId32"/>
  </p:handoutMasterIdLst>
  <p:sldIdLst>
    <p:sldId id="4372" r:id="rId3"/>
    <p:sldId id="3111" r:id="rId4"/>
    <p:sldId id="4374" r:id="rId5"/>
    <p:sldId id="4375" r:id="rId6"/>
    <p:sldId id="4362" r:id="rId7"/>
    <p:sldId id="3150" r:id="rId8"/>
    <p:sldId id="3151" r:id="rId9"/>
    <p:sldId id="3152" r:id="rId10"/>
    <p:sldId id="3153" r:id="rId11"/>
    <p:sldId id="3154" r:id="rId12"/>
    <p:sldId id="3155" r:id="rId13"/>
    <p:sldId id="3156" r:id="rId14"/>
    <p:sldId id="3157" r:id="rId15"/>
    <p:sldId id="4376" r:id="rId16"/>
    <p:sldId id="3158" r:id="rId17"/>
    <p:sldId id="3159" r:id="rId18"/>
    <p:sldId id="3161" r:id="rId19"/>
    <p:sldId id="4321" r:id="rId20"/>
    <p:sldId id="3167" r:id="rId21"/>
    <p:sldId id="3168" r:id="rId22"/>
    <p:sldId id="3171" r:id="rId23"/>
    <p:sldId id="3174" r:id="rId24"/>
    <p:sldId id="3177" r:id="rId25"/>
    <p:sldId id="3182" r:id="rId26"/>
    <p:sldId id="3185" r:id="rId27"/>
    <p:sldId id="3188" r:id="rId28"/>
    <p:sldId id="3191" r:id="rId29"/>
    <p:sldId id="4370" r:id="rId30"/>
  </p:sldIdLst>
  <p:sldSz cx="12192000" cy="6858000"/>
  <p:notesSz cx="6797675" cy="9926638"/>
  <p:defaultTextStyle>
    <a:defPPr>
      <a:defRPr lang="pt-BR"/>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572" userDrawn="1">
          <p15:clr>
            <a:srgbClr val="A4A3A4"/>
          </p15:clr>
        </p15:guide>
        <p15:guide id="2" orient="horz" pos="4065" userDrawn="1">
          <p15:clr>
            <a:srgbClr val="A4A3A4"/>
          </p15:clr>
        </p15:guide>
        <p15:guide id="3" orient="horz" pos="3702" userDrawn="1">
          <p15:clr>
            <a:srgbClr val="A4A3A4"/>
          </p15:clr>
        </p15:guide>
        <p15:guide id="4" pos="768" userDrawn="1">
          <p15:clr>
            <a:srgbClr val="A4A3A4"/>
          </p15:clr>
        </p15:guide>
        <p15:guide id="5" pos="3584" userDrawn="1">
          <p15:clr>
            <a:srgbClr val="A4A3A4"/>
          </p15:clr>
        </p15:guide>
        <p15:guide id="6" pos="4096" userDrawn="1">
          <p15:clr>
            <a:srgbClr val="A4A3A4"/>
          </p15:clr>
        </p15:guide>
        <p15:guide id="7" pos="7321" userDrawn="1">
          <p15:clr>
            <a:srgbClr val="A4A3A4"/>
          </p15:clr>
        </p15:guide>
        <p15:guide id="8" orient="horz" pos="845" userDrawn="1">
          <p15:clr>
            <a:srgbClr val="A4A3A4"/>
          </p15:clr>
        </p15:guide>
        <p15:guide id="9" orient="horz" pos="2251" userDrawn="1">
          <p15:clr>
            <a:srgbClr val="A4A3A4"/>
          </p15:clr>
        </p15:guide>
        <p15:guide id="10" pos="3430" userDrawn="1">
          <p15:clr>
            <a:srgbClr val="A4A3A4"/>
          </p15:clr>
        </p15:guide>
        <p15:guide id="11" pos="7577" userDrawn="1">
          <p15:clr>
            <a:srgbClr val="A4A3A4"/>
          </p15:clr>
        </p15:guide>
        <p15:guide id="12" pos="4966" userDrawn="1">
          <p15:clr>
            <a:srgbClr val="A4A3A4"/>
          </p15:clr>
        </p15:guide>
        <p15:guide id="13" pos="5581" userDrawn="1">
          <p15:clr>
            <a:srgbClr val="A4A3A4"/>
          </p15:clr>
        </p15:guide>
      </p15:sldGuideLst>
    </p:ext>
    <p:ext uri="{2D200454-40CA-4A62-9FC3-DE9A4176ACB9}">
      <p15:notesGuideLst xmlns:p15="http://schemas.microsoft.com/office/powerpoint/2012/main">
        <p15:guide id="1" orient="horz" pos="3051">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BB"/>
    <a:srgbClr val="FFEFBD"/>
    <a:srgbClr val="C8ECBA"/>
    <a:srgbClr val="007762"/>
    <a:srgbClr val="008C50"/>
    <a:srgbClr val="FFE699"/>
    <a:srgbClr val="242F60"/>
    <a:srgbClr val="FF7979"/>
    <a:srgbClr val="70AD47"/>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84369" autoAdjust="0"/>
  </p:normalViewPr>
  <p:slideViewPr>
    <p:cSldViewPr>
      <p:cViewPr varScale="1">
        <p:scale>
          <a:sx n="71" d="100"/>
          <a:sy n="71" d="100"/>
        </p:scale>
        <p:origin x="792" y="72"/>
      </p:cViewPr>
      <p:guideLst>
        <p:guide orient="horz" pos="572"/>
        <p:guide orient="horz" pos="4065"/>
        <p:guide orient="horz" pos="3702"/>
        <p:guide pos="768"/>
        <p:guide pos="3584"/>
        <p:guide pos="4096"/>
        <p:guide pos="7321"/>
        <p:guide orient="horz" pos="845"/>
        <p:guide orient="horz" pos="2251"/>
        <p:guide pos="3430"/>
        <p:guide pos="7577"/>
        <p:guide pos="4966"/>
        <p:guide pos="5581"/>
      </p:guideLst>
    </p:cSldViewPr>
  </p:slideViewPr>
  <p:outlineViewPr>
    <p:cViewPr>
      <p:scale>
        <a:sx n="33" d="100"/>
        <a:sy n="33" d="100"/>
      </p:scale>
      <p:origin x="0" y="1674"/>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8" d="100"/>
          <a:sy n="48" d="100"/>
        </p:scale>
        <p:origin x="2940" y="66"/>
      </p:cViewPr>
      <p:guideLst>
        <p:guide orient="horz" pos="3051"/>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oleObject" Target="file:///M:\Meu%20Drive\IBRC\19.%20Metrus\Processamento%20A.xlsm"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Gráficos!$B$26</c:f>
              <c:strCache>
                <c:ptCount val="1"/>
                <c:pt idx="0">
                  <c:v>Masculino</c:v>
                </c:pt>
              </c:strCache>
            </c:strRef>
          </c:tx>
          <c:spPr>
            <a:noFill/>
            <a:ln>
              <a:noFill/>
            </a:ln>
            <a:effectLst/>
          </c:spPr>
          <c:invertIfNegative val="0"/>
          <c:dLbls>
            <c:dLbl>
              <c:idx val="0"/>
              <c:layout>
                <c:manualLayout>
                  <c:x val="4.811287484260734E-3"/>
                  <c:y val="-0.32956202538739598"/>
                </c:manualLayout>
              </c:layout>
              <c:spPr>
                <a:noFill/>
                <a:ln>
                  <a:noFill/>
                </a:ln>
                <a:effectLst/>
              </c:spPr>
              <c:txPr>
                <a:bodyPr/>
                <a:lstStyle/>
                <a:p>
                  <a:pPr>
                    <a:defRPr sz="1600" b="1">
                      <a:solidFill>
                        <a:schemeClr val="accent1">
                          <a:lumMod val="50000"/>
                        </a:schemeClr>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2E-4D98-9EF5-5B495D3C8C0B}"/>
                </c:ext>
              </c:extLst>
            </c:dLbl>
            <c:dLbl>
              <c:idx val="1"/>
              <c:layout>
                <c:manualLayout>
                  <c:x val="-6.510798267469764E-2"/>
                  <c:y val="-0.22654892741366087"/>
                </c:manualLayout>
              </c:layout>
              <c:spPr>
                <a:noFill/>
                <a:ln>
                  <a:noFill/>
                </a:ln>
                <a:effectLst/>
              </c:spPr>
              <c:txPr>
                <a:bodyPr/>
                <a:lstStyle/>
                <a:p>
                  <a:pPr>
                    <a:defRPr sz="1600" b="1">
                      <a:solidFill>
                        <a:srgbClr val="582808"/>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2E-4D98-9EF5-5B495D3C8C0B}"/>
                </c:ext>
              </c:extLst>
            </c:dLbl>
            <c:spPr>
              <a:noFill/>
              <a:ln>
                <a:noFill/>
              </a:ln>
              <a:effectLst/>
            </c:spPr>
            <c:txPr>
              <a:bodyPr/>
              <a:lstStyle/>
              <a:p>
                <a:pPr>
                  <a:defRPr sz="1600" b="1">
                    <a:solidFill>
                      <a:schemeClr val="tx1">
                        <a:lumMod val="75000"/>
                        <a:lumOff val="25000"/>
                      </a:schemeClr>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Gráficos!$C$26:$D$26</c:f>
              <c:numCache>
                <c:formatCode>0.0</c:formatCode>
                <c:ptCount val="2"/>
                <c:pt idx="0">
                  <c:v>63.073394495412849</c:v>
                </c:pt>
                <c:pt idx="1">
                  <c:v>36.926605504587151</c:v>
                </c:pt>
              </c:numCache>
            </c:numRef>
          </c:val>
          <c:extLst>
            <c:ext xmlns:c16="http://schemas.microsoft.com/office/drawing/2014/chart" uri="{C3380CC4-5D6E-409C-BE32-E72D297353CC}">
              <c16:uniqueId val="{00000002-412E-4D98-9EF5-5B495D3C8C0B}"/>
            </c:ext>
          </c:extLst>
        </c:ser>
        <c:ser>
          <c:idx val="1"/>
          <c:order val="1"/>
          <c:tx>
            <c:strRef>
              <c:f>Gráficos!$B$25</c:f>
              <c:strCache>
                <c:ptCount val="1"/>
                <c:pt idx="0">
                  <c:v>Feminino</c:v>
                </c:pt>
              </c:strCache>
            </c:strRef>
          </c:tx>
          <c:spPr>
            <a:solidFill>
              <a:schemeClr val="bg1">
                <a:alpha val="77000"/>
              </a:schemeClr>
            </a:solidFill>
            <a:ln>
              <a:noFill/>
            </a:ln>
            <a:effectLst/>
          </c:spPr>
          <c:invertIfNegative val="0"/>
          <c:val>
            <c:numRef>
              <c:f>Gráficos!$C$25:$D$25</c:f>
              <c:numCache>
                <c:formatCode>0.0</c:formatCode>
                <c:ptCount val="2"/>
                <c:pt idx="0">
                  <c:v>36.926605504587158</c:v>
                </c:pt>
                <c:pt idx="1">
                  <c:v>63.073394495412842</c:v>
                </c:pt>
              </c:numCache>
            </c:numRef>
          </c:val>
          <c:extLst>
            <c:ext xmlns:c16="http://schemas.microsoft.com/office/drawing/2014/chart" uri="{C3380CC4-5D6E-409C-BE32-E72D297353CC}">
              <c16:uniqueId val="{00000003-412E-4D98-9EF5-5B495D3C8C0B}"/>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scaling>
        <c:delete val="1"/>
        <c:axPos val="l"/>
        <c:numFmt formatCode="0%" sourceLinked="1"/>
        <c:majorTickMark val="none"/>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C717-43C5-AE22-0166B5057546}"/>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C717-43C5-AE22-0166B5057546}"/>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C717-43C5-AE22-0166B5057546}"/>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C717-43C5-AE22-0166B5057546}"/>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C717-43C5-AE22-0166B5057546}"/>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C717-43C5-AE22-0166B5057546}"/>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C717-43C5-AE22-0166B505754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Gráficos!$B$158:$B$162</c:f>
              <c:strCache>
                <c:ptCount val="5"/>
                <c:pt idx="0">
                  <c:v>Muito Bom</c:v>
                </c:pt>
                <c:pt idx="1">
                  <c:v>Bom</c:v>
                </c:pt>
                <c:pt idx="2">
                  <c:v>Regular</c:v>
                </c:pt>
                <c:pt idx="3">
                  <c:v>Ruim</c:v>
                </c:pt>
                <c:pt idx="4">
                  <c:v>Muito Ruim</c:v>
                </c:pt>
              </c:strCache>
            </c:strRef>
          </c:cat>
          <c:val>
            <c:numRef>
              <c:f>Gráficos!$C$158:$C$162</c:f>
              <c:numCache>
                <c:formatCode>0.0</c:formatCode>
                <c:ptCount val="5"/>
                <c:pt idx="0">
                  <c:v>30.050505050505048</c:v>
                </c:pt>
                <c:pt idx="1">
                  <c:v>41.919191919191917</c:v>
                </c:pt>
                <c:pt idx="2">
                  <c:v>20.959595959595958</c:v>
                </c:pt>
                <c:pt idx="3">
                  <c:v>5.3030303030303028</c:v>
                </c:pt>
                <c:pt idx="4">
                  <c:v>1.7676767676767675</c:v>
                </c:pt>
              </c:numCache>
            </c:numRef>
          </c:val>
          <c:extLst>
            <c:ext xmlns:c16="http://schemas.microsoft.com/office/drawing/2014/chart" uri="{C3380CC4-5D6E-409C-BE32-E72D297353CC}">
              <c16:uniqueId val="{0000000E-C717-43C5-AE22-0166B5057546}"/>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Gráficos!$P$159</c:f>
              <c:strCache>
                <c:ptCount val="1"/>
                <c:pt idx="0">
                  <c:v>Feminino</c:v>
                </c:pt>
              </c:strCache>
            </c:strRef>
          </c:tx>
          <c:spPr>
            <a:noFill/>
            <a:ln>
              <a:noFill/>
            </a:ln>
            <a:effectLst/>
          </c:spPr>
          <c:invertIfNegative val="0"/>
          <c:dLbls>
            <c:dLbl>
              <c:idx val="0"/>
              <c:layout>
                <c:manualLayout>
                  <c:x val="1.0084292511332218E-2"/>
                  <c:y val="-0.265420763711799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A9-4FE1-850C-F5BBC878B339}"/>
                </c:ext>
              </c:extLst>
            </c:dLbl>
            <c:dLbl>
              <c:idx val="1"/>
              <c:layout>
                <c:manualLayout>
                  <c:x val="-4.6762135673586828E-2"/>
                  <c:y val="-0.304364216720748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A9-4FE1-850C-F5BBC878B339}"/>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Gráficos!$Q$158:$Q$159</c:f>
              <c:numCache>
                <c:formatCode>0.0</c:formatCode>
                <c:ptCount val="2"/>
                <c:pt idx="0">
                  <c:v>70.038910505836583</c:v>
                </c:pt>
                <c:pt idx="1">
                  <c:v>75.539568345323744</c:v>
                </c:pt>
              </c:numCache>
            </c:numRef>
          </c:val>
          <c:extLst>
            <c:ext xmlns:c16="http://schemas.microsoft.com/office/drawing/2014/chart" uri="{C3380CC4-5D6E-409C-BE32-E72D297353CC}">
              <c16:uniqueId val="{00000002-93A9-4FE1-850C-F5BBC878B339}"/>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Gráficos!$R$158:$R$159</c:f>
              <c:numCache>
                <c:formatCode>0.0</c:formatCode>
                <c:ptCount val="2"/>
                <c:pt idx="0">
                  <c:v>29.961089494163417</c:v>
                </c:pt>
                <c:pt idx="1">
                  <c:v>24.460431654676256</c:v>
                </c:pt>
              </c:numCache>
            </c:numRef>
          </c:val>
          <c:extLst>
            <c:ext xmlns:c16="http://schemas.microsoft.com/office/drawing/2014/chart" uri="{C3380CC4-5D6E-409C-BE32-E72D297353CC}">
              <c16:uniqueId val="{00000003-93A9-4FE1-850C-F5BBC878B339}"/>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8425-4375-8640-0714A7874368}"/>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8425-4375-8640-0714A7874368}"/>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8425-4375-8640-0714A787436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Gráficos!$B$182:$B$183</c:f>
              <c:strCache>
                <c:ptCount val="2"/>
                <c:pt idx="0">
                  <c:v>Sim</c:v>
                </c:pt>
                <c:pt idx="1">
                  <c:v>Não</c:v>
                </c:pt>
              </c:strCache>
            </c:strRef>
          </c:cat>
          <c:val>
            <c:numRef>
              <c:f>Gráficos!$C$182:$C$183</c:f>
              <c:numCache>
                <c:formatCode>0.0</c:formatCode>
                <c:ptCount val="2"/>
                <c:pt idx="0">
                  <c:v>55.729166666666664</c:v>
                </c:pt>
                <c:pt idx="1">
                  <c:v>44.270833333333329</c:v>
                </c:pt>
              </c:numCache>
            </c:numRef>
          </c:val>
          <c:extLst>
            <c:ext xmlns:c16="http://schemas.microsoft.com/office/drawing/2014/chart" uri="{C3380CC4-5D6E-409C-BE32-E72D297353CC}">
              <c16:uniqueId val="{00000004-8425-4375-8640-0714A7874368}"/>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776F-431A-8BD2-7750331FF320}"/>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776F-431A-8BD2-7750331FF320}"/>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776F-431A-8BD2-7750331FF320}"/>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776F-431A-8BD2-7750331FF320}"/>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776F-431A-8BD2-7750331FF320}"/>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776F-431A-8BD2-7750331FF320}"/>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776F-431A-8BD2-7750331FF32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Gráficos!$B$200:$B$204</c:f>
              <c:strCache>
                <c:ptCount val="5"/>
                <c:pt idx="0">
                  <c:v>Muito Bom</c:v>
                </c:pt>
                <c:pt idx="1">
                  <c:v>Bom</c:v>
                </c:pt>
                <c:pt idx="2">
                  <c:v>Regular</c:v>
                </c:pt>
                <c:pt idx="3">
                  <c:v>Ruim</c:v>
                </c:pt>
                <c:pt idx="4">
                  <c:v>Muito Ruim</c:v>
                </c:pt>
              </c:strCache>
            </c:strRef>
          </c:cat>
          <c:val>
            <c:numRef>
              <c:f>Gráficos!$C$200:$C$204</c:f>
              <c:numCache>
                <c:formatCode>0.0</c:formatCode>
                <c:ptCount val="5"/>
                <c:pt idx="0">
                  <c:v>24.468085106382979</c:v>
                </c:pt>
                <c:pt idx="1">
                  <c:v>51.063829787234042</c:v>
                </c:pt>
                <c:pt idx="2">
                  <c:v>17.375886524822697</c:v>
                </c:pt>
                <c:pt idx="3">
                  <c:v>4.6099290780141837</c:v>
                </c:pt>
                <c:pt idx="4">
                  <c:v>2.4822695035460995</c:v>
                </c:pt>
              </c:numCache>
            </c:numRef>
          </c:val>
          <c:extLst>
            <c:ext xmlns:c16="http://schemas.microsoft.com/office/drawing/2014/chart" uri="{C3380CC4-5D6E-409C-BE32-E72D297353CC}">
              <c16:uniqueId val="{0000000E-776F-431A-8BD2-7750331FF320}"/>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Gráficos!$P$201</c:f>
              <c:strCache>
                <c:ptCount val="1"/>
                <c:pt idx="0">
                  <c:v>Feminino</c:v>
                </c:pt>
              </c:strCache>
            </c:strRef>
          </c:tx>
          <c:spPr>
            <a:noFill/>
            <a:ln>
              <a:noFill/>
            </a:ln>
            <a:effectLst/>
          </c:spPr>
          <c:invertIfNegative val="0"/>
          <c:dLbls>
            <c:dLbl>
              <c:idx val="0"/>
              <c:layout>
                <c:manualLayout>
                  <c:x val="4.8110798916624455E-3"/>
                  <c:y val="-0.270765879307289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40-4BC1-9CCD-907CE4FED78B}"/>
                </c:ext>
              </c:extLst>
            </c:dLbl>
            <c:dLbl>
              <c:idx val="1"/>
              <c:layout>
                <c:manualLayout>
                  <c:x val="-4.6762135673586828E-2"/>
                  <c:y val="-0.304364216720748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40-4BC1-9CCD-907CE4FED78B}"/>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Gráficos!$Q$200:$Q$201</c:f>
              <c:numCache>
                <c:formatCode>0.0</c:formatCode>
                <c:ptCount val="2"/>
                <c:pt idx="0">
                  <c:v>74.033149171270722</c:v>
                </c:pt>
                <c:pt idx="1">
                  <c:v>78.21782178217822</c:v>
                </c:pt>
              </c:numCache>
            </c:numRef>
          </c:val>
          <c:extLst>
            <c:ext xmlns:c16="http://schemas.microsoft.com/office/drawing/2014/chart" uri="{C3380CC4-5D6E-409C-BE32-E72D297353CC}">
              <c16:uniqueId val="{00000002-A240-4BC1-9CCD-907CE4FED78B}"/>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Gráficos!$R$200:$R$201</c:f>
              <c:numCache>
                <c:formatCode>0.0</c:formatCode>
                <c:ptCount val="2"/>
                <c:pt idx="0">
                  <c:v>25.966850828729278</c:v>
                </c:pt>
                <c:pt idx="1">
                  <c:v>21.78217821782178</c:v>
                </c:pt>
              </c:numCache>
            </c:numRef>
          </c:val>
          <c:extLst>
            <c:ext xmlns:c16="http://schemas.microsoft.com/office/drawing/2014/chart" uri="{C3380CC4-5D6E-409C-BE32-E72D297353CC}">
              <c16:uniqueId val="{00000003-A240-4BC1-9CCD-907CE4FED78B}"/>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1CD6-49E3-8CBE-E4DD119D9755}"/>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1CD6-49E3-8CBE-E4DD119D9755}"/>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1CD6-49E3-8CBE-E4DD119D9755}"/>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1CD6-49E3-8CBE-E4DD119D9755}"/>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1CD6-49E3-8CBE-E4DD119D9755}"/>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1CD6-49E3-8CBE-E4DD119D9755}"/>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1CD6-49E3-8CBE-E4DD119D975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Gráficos!$B$224:$B$228</c:f>
              <c:strCache>
                <c:ptCount val="5"/>
                <c:pt idx="0">
                  <c:v>Muito Bom</c:v>
                </c:pt>
                <c:pt idx="1">
                  <c:v>Bom</c:v>
                </c:pt>
                <c:pt idx="2">
                  <c:v>Regular</c:v>
                </c:pt>
                <c:pt idx="3">
                  <c:v>Ruim</c:v>
                </c:pt>
                <c:pt idx="4">
                  <c:v>Muito Ruim</c:v>
                </c:pt>
              </c:strCache>
            </c:strRef>
          </c:cat>
          <c:val>
            <c:numRef>
              <c:f>Gráficos!$C$224:$C$228</c:f>
              <c:numCache>
                <c:formatCode>0.0</c:formatCode>
                <c:ptCount val="5"/>
                <c:pt idx="0">
                  <c:v>33.5632183908046</c:v>
                </c:pt>
                <c:pt idx="1">
                  <c:v>40.919540229885058</c:v>
                </c:pt>
                <c:pt idx="2">
                  <c:v>20.459770114942529</c:v>
                </c:pt>
                <c:pt idx="3">
                  <c:v>3.4482758620689653</c:v>
                </c:pt>
                <c:pt idx="4">
                  <c:v>1.6091954022988506</c:v>
                </c:pt>
              </c:numCache>
            </c:numRef>
          </c:val>
          <c:extLst>
            <c:ext xmlns:c16="http://schemas.microsoft.com/office/drawing/2014/chart" uri="{C3380CC4-5D6E-409C-BE32-E72D297353CC}">
              <c16:uniqueId val="{0000000E-1CD6-49E3-8CBE-E4DD119D9755}"/>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Gráficos!$P$225</c:f>
              <c:strCache>
                <c:ptCount val="1"/>
                <c:pt idx="0">
                  <c:v>Feminino</c:v>
                </c:pt>
              </c:strCache>
            </c:strRef>
          </c:tx>
          <c:spPr>
            <a:noFill/>
            <a:ln>
              <a:noFill/>
            </a:ln>
            <a:effectLst/>
          </c:spPr>
          <c:invertIfNegative val="0"/>
          <c:dLbls>
            <c:dLbl>
              <c:idx val="0"/>
              <c:layout>
                <c:manualLayout>
                  <c:x val="4.8110798916624455E-3"/>
                  <c:y val="-0.281456110498270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EA-4C7B-9A3B-992DEA250058}"/>
                </c:ext>
              </c:extLst>
            </c:dLbl>
            <c:dLbl>
              <c:idx val="1"/>
              <c:layout>
                <c:manualLayout>
                  <c:x val="-4.6762135673586828E-2"/>
                  <c:y val="-0.304364216720748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EA-4C7B-9A3B-992DEA250058}"/>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Gráficos!$Q$224:$Q$225</c:f>
              <c:numCache>
                <c:formatCode>0.0</c:formatCode>
                <c:ptCount val="2"/>
                <c:pt idx="0">
                  <c:v>72.727272727272734</c:v>
                </c:pt>
                <c:pt idx="1">
                  <c:v>77.5</c:v>
                </c:pt>
              </c:numCache>
            </c:numRef>
          </c:val>
          <c:extLst>
            <c:ext xmlns:c16="http://schemas.microsoft.com/office/drawing/2014/chart" uri="{C3380CC4-5D6E-409C-BE32-E72D297353CC}">
              <c16:uniqueId val="{00000002-96EA-4C7B-9A3B-992DEA250058}"/>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Gráficos!$R$224:$R$225</c:f>
              <c:numCache>
                <c:formatCode>0.0</c:formatCode>
                <c:ptCount val="2"/>
                <c:pt idx="0">
                  <c:v>27.272727272727266</c:v>
                </c:pt>
                <c:pt idx="1">
                  <c:v>22.5</c:v>
                </c:pt>
              </c:numCache>
            </c:numRef>
          </c:val>
          <c:extLst>
            <c:ext xmlns:c16="http://schemas.microsoft.com/office/drawing/2014/chart" uri="{C3380CC4-5D6E-409C-BE32-E72D297353CC}">
              <c16:uniqueId val="{00000003-96EA-4C7B-9A3B-992DEA250058}"/>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F0A1-4943-816E-1AB52332717F}"/>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F0A1-4943-816E-1AB52332717F}"/>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F0A1-4943-816E-1AB52332717F}"/>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F0A1-4943-816E-1AB52332717F}"/>
              </c:ext>
            </c:extLst>
          </c:dPt>
          <c:dPt>
            <c:idx val="4"/>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9-F0A1-4943-816E-1AB52332717F}"/>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F0A1-4943-816E-1AB52332717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Gráficos!$B$247:$B$251</c:f>
              <c:strCache>
                <c:ptCount val="5"/>
                <c:pt idx="0">
                  <c:v>Definitivamente Recomendaria</c:v>
                </c:pt>
                <c:pt idx="1">
                  <c:v>Recomendaria</c:v>
                </c:pt>
                <c:pt idx="2">
                  <c:v>Indiferente</c:v>
                </c:pt>
                <c:pt idx="3">
                  <c:v>Recomendaria com Ressalvas</c:v>
                </c:pt>
                <c:pt idx="4">
                  <c:v>Não Recomendaria</c:v>
                </c:pt>
              </c:strCache>
            </c:strRef>
          </c:cat>
          <c:val>
            <c:numRef>
              <c:f>Gráficos!$C$247:$C$251</c:f>
              <c:numCache>
                <c:formatCode>0.0</c:formatCode>
                <c:ptCount val="5"/>
                <c:pt idx="0">
                  <c:v>23.720930232558139</c:v>
                </c:pt>
                <c:pt idx="1">
                  <c:v>38.372093023255815</c:v>
                </c:pt>
                <c:pt idx="2">
                  <c:v>5.8139534883720927</c:v>
                </c:pt>
                <c:pt idx="3">
                  <c:v>20.465116279069768</c:v>
                </c:pt>
                <c:pt idx="4">
                  <c:v>11.627906976744185</c:v>
                </c:pt>
              </c:numCache>
            </c:numRef>
          </c:val>
          <c:extLst>
            <c:ext xmlns:c16="http://schemas.microsoft.com/office/drawing/2014/chart" uri="{C3380CC4-5D6E-409C-BE32-E72D297353CC}">
              <c16:uniqueId val="{0000000C-F0A1-4943-816E-1AB52332717F}"/>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87602799650044"/>
          <c:y val="5.0925925925925923E-2"/>
          <c:w val="0.66457305336832884"/>
          <c:h val="0.89814814814814814"/>
        </c:manualLayout>
      </c:layout>
      <c:barChart>
        <c:barDir val="bar"/>
        <c:grouping val="clustered"/>
        <c:varyColors val="0"/>
        <c:ser>
          <c:idx val="0"/>
          <c:order val="0"/>
          <c:tx>
            <c:strRef>
              <c:f>Gráficos!$M$23</c:f>
              <c:strCache>
                <c:ptCount val="1"/>
                <c:pt idx="0">
                  <c:v>A - Antes de começarmos a pesquisa, por gentileza nos informe a sua idade:</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Gráficos!$M$25:$M$30</c:f>
              <c:strCache>
                <c:ptCount val="6"/>
                <c:pt idx="0">
                  <c:v>De 18 a 25 anos</c:v>
                </c:pt>
                <c:pt idx="1">
                  <c:v>De 26 a 35 anos</c:v>
                </c:pt>
                <c:pt idx="2">
                  <c:v>De 36 a 45 anos</c:v>
                </c:pt>
                <c:pt idx="3">
                  <c:v>De 46 a 55 anos</c:v>
                </c:pt>
                <c:pt idx="4">
                  <c:v>De 56 a 65 anos</c:v>
                </c:pt>
                <c:pt idx="5">
                  <c:v>Mais de 65 anos</c:v>
                </c:pt>
              </c:strCache>
            </c:strRef>
          </c:cat>
          <c:val>
            <c:numRef>
              <c:f>Gráficos!$N$25:$N$30</c:f>
              <c:numCache>
                <c:formatCode>0.0</c:formatCode>
                <c:ptCount val="6"/>
                <c:pt idx="0">
                  <c:v>4.1284403669724776</c:v>
                </c:pt>
                <c:pt idx="1">
                  <c:v>4.5871559633027523</c:v>
                </c:pt>
                <c:pt idx="2">
                  <c:v>17.660550458715598</c:v>
                </c:pt>
                <c:pt idx="3">
                  <c:v>20.642201834862387</c:v>
                </c:pt>
                <c:pt idx="4">
                  <c:v>30.73394495412844</c:v>
                </c:pt>
                <c:pt idx="5">
                  <c:v>22.24770642201835</c:v>
                </c:pt>
              </c:numCache>
            </c:numRef>
          </c:val>
          <c:extLst>
            <c:ext xmlns:c16="http://schemas.microsoft.com/office/drawing/2014/chart" uri="{C3380CC4-5D6E-409C-BE32-E72D297353CC}">
              <c16:uniqueId val="{00000000-1F9C-43CE-8E1D-52CA36025ED4}"/>
            </c:ext>
          </c:extLst>
        </c:ser>
        <c:dLbls>
          <c:showLegendKey val="0"/>
          <c:showVal val="0"/>
          <c:showCatName val="0"/>
          <c:showSerName val="0"/>
          <c:showPercent val="0"/>
          <c:showBubbleSize val="0"/>
        </c:dLbls>
        <c:gapWidth val="90"/>
        <c:overlap val="-48"/>
        <c:axId val="115416576"/>
        <c:axId val="89640896"/>
      </c:barChart>
      <c:catAx>
        <c:axId val="115416576"/>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t-BR"/>
          </a:p>
        </c:txPr>
        <c:crossAx val="89640896"/>
        <c:crosses val="autoZero"/>
        <c:auto val="1"/>
        <c:lblAlgn val="ctr"/>
        <c:lblOffset val="100"/>
        <c:noMultiLvlLbl val="0"/>
      </c:catAx>
      <c:valAx>
        <c:axId val="89640896"/>
        <c:scaling>
          <c:orientation val="minMax"/>
        </c:scaling>
        <c:delete val="1"/>
        <c:axPos val="t"/>
        <c:numFmt formatCode="0.0" sourceLinked="1"/>
        <c:majorTickMark val="none"/>
        <c:minorTickMark val="none"/>
        <c:tickLblPos val="nextTo"/>
        <c:crossAx val="1154165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b="1"/>
      </a:pPr>
      <a:endParaRPr lang="pt-B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CE5E-4F5E-910E-D682073FBD1F}"/>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CE5E-4F5E-910E-D682073FBD1F}"/>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CE5E-4F5E-910E-D682073FBD1F}"/>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CE5E-4F5E-910E-D682073FBD1F}"/>
              </c:ext>
            </c:extLst>
          </c:dPt>
          <c:dPt>
            <c:idx val="4"/>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9-CE5E-4F5E-910E-D682073FBD1F}"/>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CE5E-4F5E-910E-D682073FBD1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Gráficos!$B$47:$B$50</c:f>
              <c:strCache>
                <c:ptCount val="4"/>
                <c:pt idx="0">
                  <c:v>Sempre</c:v>
                </c:pt>
                <c:pt idx="1">
                  <c:v>A maioria das vezes</c:v>
                </c:pt>
                <c:pt idx="2">
                  <c:v>Às vezes</c:v>
                </c:pt>
                <c:pt idx="3">
                  <c:v>Nunca</c:v>
                </c:pt>
              </c:strCache>
            </c:strRef>
          </c:cat>
          <c:val>
            <c:numRef>
              <c:f>Gráficos!$C$47:$C$50</c:f>
              <c:numCache>
                <c:formatCode>0.0</c:formatCode>
                <c:ptCount val="4"/>
                <c:pt idx="0">
                  <c:v>54.02843601895735</c:v>
                </c:pt>
                <c:pt idx="1">
                  <c:v>30.09478672985782</c:v>
                </c:pt>
                <c:pt idx="2">
                  <c:v>15.165876777251185</c:v>
                </c:pt>
                <c:pt idx="3">
                  <c:v>0.7109004739336493</c:v>
                </c:pt>
              </c:numCache>
            </c:numRef>
          </c:val>
          <c:extLst>
            <c:ext xmlns:c16="http://schemas.microsoft.com/office/drawing/2014/chart" uri="{C3380CC4-5D6E-409C-BE32-E72D297353CC}">
              <c16:uniqueId val="{0000000C-CE5E-4F5E-910E-D682073FBD1F}"/>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FAD6-49F4-85B7-41CEB36A6B65}"/>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FAD6-49F4-85B7-41CEB36A6B65}"/>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FAD6-49F4-85B7-41CEB36A6B65}"/>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FAD6-49F4-85B7-41CEB36A6B65}"/>
              </c:ext>
            </c:extLst>
          </c:dPt>
          <c:dPt>
            <c:idx val="4"/>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9-FAD6-49F4-85B7-41CEB36A6B65}"/>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FAD6-49F4-85B7-41CEB36A6B6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Gráficos!$B$70:$B$73</c:f>
              <c:strCache>
                <c:ptCount val="4"/>
                <c:pt idx="0">
                  <c:v>Sempre</c:v>
                </c:pt>
                <c:pt idx="1">
                  <c:v>A maioria das vezes</c:v>
                </c:pt>
                <c:pt idx="2">
                  <c:v>Às vezes</c:v>
                </c:pt>
                <c:pt idx="3">
                  <c:v>Nunca</c:v>
                </c:pt>
              </c:strCache>
            </c:strRef>
          </c:cat>
          <c:val>
            <c:numRef>
              <c:f>Gráficos!$C$70:$C$73</c:f>
              <c:numCache>
                <c:formatCode>0.0</c:formatCode>
                <c:ptCount val="4"/>
                <c:pt idx="0">
                  <c:v>64.81481481481481</c:v>
                </c:pt>
                <c:pt idx="1">
                  <c:v>17.592592592592592</c:v>
                </c:pt>
                <c:pt idx="2">
                  <c:v>10.802469135802468</c:v>
                </c:pt>
                <c:pt idx="3">
                  <c:v>6.7901234567901234</c:v>
                </c:pt>
              </c:numCache>
            </c:numRef>
          </c:val>
          <c:extLst>
            <c:ext xmlns:c16="http://schemas.microsoft.com/office/drawing/2014/chart" uri="{C3380CC4-5D6E-409C-BE32-E72D297353CC}">
              <c16:uniqueId val="{0000000C-FAD6-49F4-85B7-41CEB36A6B65}"/>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A02A-4925-AA27-240E9B2C4153}"/>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A02A-4925-AA27-240E9B2C4153}"/>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A02A-4925-AA27-240E9B2C415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Gráficos!$B$93:$B$94</c:f>
              <c:strCache>
                <c:ptCount val="2"/>
                <c:pt idx="0">
                  <c:v>Sim</c:v>
                </c:pt>
                <c:pt idx="1">
                  <c:v>Não</c:v>
                </c:pt>
              </c:strCache>
            </c:strRef>
          </c:cat>
          <c:val>
            <c:numRef>
              <c:f>Gráficos!$C$93:$C$94</c:f>
              <c:numCache>
                <c:formatCode>0.0</c:formatCode>
                <c:ptCount val="2"/>
                <c:pt idx="0">
                  <c:v>58.082191780821915</c:v>
                </c:pt>
                <c:pt idx="1">
                  <c:v>41.917808219178085</c:v>
                </c:pt>
              </c:numCache>
            </c:numRef>
          </c:val>
          <c:extLst>
            <c:ext xmlns:c16="http://schemas.microsoft.com/office/drawing/2014/chart" uri="{C3380CC4-5D6E-409C-BE32-E72D297353CC}">
              <c16:uniqueId val="{00000004-A02A-4925-AA27-240E9B2C4153}"/>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C963-4287-BFF2-91679E65CDA7}"/>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C963-4287-BFF2-91679E65CDA7}"/>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C963-4287-BFF2-91679E65CDA7}"/>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C963-4287-BFF2-91679E65CDA7}"/>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C963-4287-BFF2-91679E65CDA7}"/>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C963-4287-BFF2-91679E65CDA7}"/>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C963-4287-BFF2-91679E65CDA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Gráficos!$B$110:$B$114</c:f>
              <c:strCache>
                <c:ptCount val="5"/>
                <c:pt idx="0">
                  <c:v>Muito Bom</c:v>
                </c:pt>
                <c:pt idx="1">
                  <c:v>Bom</c:v>
                </c:pt>
                <c:pt idx="2">
                  <c:v>Regular</c:v>
                </c:pt>
                <c:pt idx="3">
                  <c:v>Ruim</c:v>
                </c:pt>
                <c:pt idx="4">
                  <c:v>Muito Ruim</c:v>
                </c:pt>
              </c:strCache>
            </c:strRef>
          </c:cat>
          <c:val>
            <c:numRef>
              <c:f>Gráficos!$C$110:$C$114</c:f>
              <c:numCache>
                <c:formatCode>0.0</c:formatCode>
                <c:ptCount val="5"/>
                <c:pt idx="0">
                  <c:v>38.31775700934579</c:v>
                </c:pt>
                <c:pt idx="1">
                  <c:v>46.962616822429908</c:v>
                </c:pt>
                <c:pt idx="2">
                  <c:v>12.383177570093459</c:v>
                </c:pt>
                <c:pt idx="3">
                  <c:v>1.1682242990654206</c:v>
                </c:pt>
                <c:pt idx="4">
                  <c:v>1.1682242990654206</c:v>
                </c:pt>
              </c:numCache>
            </c:numRef>
          </c:val>
          <c:extLst>
            <c:ext xmlns:c16="http://schemas.microsoft.com/office/drawing/2014/chart" uri="{C3380CC4-5D6E-409C-BE32-E72D297353CC}">
              <c16:uniqueId val="{0000000E-C963-4287-BFF2-91679E65CDA7}"/>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Gráficos!$P$111</c:f>
              <c:strCache>
                <c:ptCount val="1"/>
                <c:pt idx="0">
                  <c:v>Feminino</c:v>
                </c:pt>
              </c:strCache>
            </c:strRef>
          </c:tx>
          <c:spPr>
            <a:noFill/>
            <a:ln>
              <a:noFill/>
            </a:ln>
            <a:effectLst/>
          </c:spPr>
          <c:invertIfNegative val="0"/>
          <c:dLbls>
            <c:dLbl>
              <c:idx val="0"/>
              <c:layout>
                <c:manualLayout>
                  <c:x val="4.8114931074572089E-3"/>
                  <c:y val="-0.260075336700336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48-4E27-89EC-FEABEF118566}"/>
                </c:ext>
              </c:extLst>
            </c:dLbl>
            <c:dLbl>
              <c:idx val="1"/>
              <c:layout>
                <c:manualLayout>
                  <c:x val="-2.5669334690804971E-2"/>
                  <c:y val="-0.2883285823532902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48-4E27-89EC-FEABEF118566}"/>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Gráficos!$Q$110:$Q$111</c:f>
              <c:numCache>
                <c:formatCode>0.0</c:formatCode>
                <c:ptCount val="2"/>
                <c:pt idx="0">
                  <c:v>84.132841328413292</c:v>
                </c:pt>
                <c:pt idx="1">
                  <c:v>87.261146496815286</c:v>
                </c:pt>
              </c:numCache>
            </c:numRef>
          </c:val>
          <c:extLst>
            <c:ext xmlns:c16="http://schemas.microsoft.com/office/drawing/2014/chart" uri="{C3380CC4-5D6E-409C-BE32-E72D297353CC}">
              <c16:uniqueId val="{00000002-C948-4E27-89EC-FEABEF118566}"/>
            </c:ext>
          </c:extLst>
        </c:ser>
        <c:ser>
          <c:idx val="1"/>
          <c:order val="1"/>
          <c:tx>
            <c:strRef>
              <c:f>Gráficos!$P$110</c:f>
              <c:strCache>
                <c:ptCount val="1"/>
                <c:pt idx="0">
                  <c:v>Masculino</c:v>
                </c:pt>
              </c:strCache>
            </c:strRef>
          </c:tx>
          <c:spPr>
            <a:solidFill>
              <a:schemeClr val="bg1">
                <a:alpha val="77000"/>
              </a:schemeClr>
            </a:solidFill>
            <a:ln>
              <a:noFill/>
            </a:ln>
            <a:effectLst/>
          </c:spPr>
          <c:invertIfNegative val="0"/>
          <c:val>
            <c:numRef>
              <c:f>Gráficos!$R$110:$R$111</c:f>
              <c:numCache>
                <c:formatCode>0.0</c:formatCode>
                <c:ptCount val="2"/>
                <c:pt idx="0">
                  <c:v>15.867158671586708</c:v>
                </c:pt>
                <c:pt idx="1">
                  <c:v>12.738853503184714</c:v>
                </c:pt>
              </c:numCache>
            </c:numRef>
          </c:val>
          <c:extLst>
            <c:ext xmlns:c16="http://schemas.microsoft.com/office/drawing/2014/chart" uri="{C3380CC4-5D6E-409C-BE32-E72D297353CC}">
              <c16:uniqueId val="{00000003-C948-4E27-89EC-FEABEF118566}"/>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462B-44BD-8D7B-47B1748B912C}"/>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462B-44BD-8D7B-47B1748B912C}"/>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462B-44BD-8D7B-47B1748B912C}"/>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462B-44BD-8D7B-47B1748B912C}"/>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462B-44BD-8D7B-47B1748B912C}"/>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462B-44BD-8D7B-47B1748B912C}"/>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462B-44BD-8D7B-47B1748B912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Gráficos!$B$134:$B$138</c:f>
              <c:strCache>
                <c:ptCount val="5"/>
                <c:pt idx="0">
                  <c:v>Muito Bom</c:v>
                </c:pt>
                <c:pt idx="1">
                  <c:v>Bom</c:v>
                </c:pt>
                <c:pt idx="2">
                  <c:v>Regular</c:v>
                </c:pt>
                <c:pt idx="3">
                  <c:v>Ruim</c:v>
                </c:pt>
                <c:pt idx="4">
                  <c:v>Muito Ruim</c:v>
                </c:pt>
              </c:strCache>
            </c:strRef>
          </c:cat>
          <c:val>
            <c:numRef>
              <c:f>Gráficos!$C$134:$C$138</c:f>
              <c:numCache>
                <c:formatCode>0.0</c:formatCode>
                <c:ptCount val="5"/>
                <c:pt idx="0">
                  <c:v>24.88262910798122</c:v>
                </c:pt>
                <c:pt idx="1">
                  <c:v>37.793427230046952</c:v>
                </c:pt>
                <c:pt idx="2">
                  <c:v>22.535211267605636</c:v>
                </c:pt>
                <c:pt idx="3">
                  <c:v>7.7464788732394361</c:v>
                </c:pt>
                <c:pt idx="4">
                  <c:v>7.042253521126761</c:v>
                </c:pt>
              </c:numCache>
            </c:numRef>
          </c:val>
          <c:extLst>
            <c:ext xmlns:c16="http://schemas.microsoft.com/office/drawing/2014/chart" uri="{C3380CC4-5D6E-409C-BE32-E72D297353CC}">
              <c16:uniqueId val="{0000000E-462B-44BD-8D7B-47B1748B912C}"/>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Gráficos!$P$135</c:f>
              <c:strCache>
                <c:ptCount val="1"/>
                <c:pt idx="0">
                  <c:v>Feminino</c:v>
                </c:pt>
              </c:strCache>
            </c:strRef>
          </c:tx>
          <c:spPr>
            <a:noFill/>
            <a:ln>
              <a:noFill/>
            </a:ln>
            <a:effectLst/>
          </c:spPr>
          <c:invertIfNegative val="0"/>
          <c:dLbls>
            <c:dLbl>
              <c:idx val="0"/>
              <c:layout>
                <c:manualLayout>
                  <c:x val="4.8110798916624455E-3"/>
                  <c:y val="-0.217314723352389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FC-4F79-BC7B-6BF9502D2786}"/>
                </c:ext>
              </c:extLst>
            </c:dLbl>
            <c:dLbl>
              <c:idx val="1"/>
              <c:layout>
                <c:manualLayout>
                  <c:x val="-3.6215759930144469E-2"/>
                  <c:y val="-0.240222962869123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FC-4F79-BC7B-6BF9502D2786}"/>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Gráficos!$Q$134:$Q$135</c:f>
              <c:numCache>
                <c:formatCode>0.0</c:formatCode>
                <c:ptCount val="2"/>
                <c:pt idx="0">
                  <c:v>61.481481481481481</c:v>
                </c:pt>
                <c:pt idx="1">
                  <c:v>64.743589743589737</c:v>
                </c:pt>
              </c:numCache>
            </c:numRef>
          </c:val>
          <c:extLst>
            <c:ext xmlns:c16="http://schemas.microsoft.com/office/drawing/2014/chart" uri="{C3380CC4-5D6E-409C-BE32-E72D297353CC}">
              <c16:uniqueId val="{00000002-02FC-4F79-BC7B-6BF9502D2786}"/>
            </c:ext>
          </c:extLst>
        </c:ser>
        <c:ser>
          <c:idx val="1"/>
          <c:order val="1"/>
          <c:tx>
            <c:strRef>
              <c:f>Gráficos!$P$134</c:f>
              <c:strCache>
                <c:ptCount val="1"/>
                <c:pt idx="0">
                  <c:v>Masculino</c:v>
                </c:pt>
              </c:strCache>
            </c:strRef>
          </c:tx>
          <c:spPr>
            <a:solidFill>
              <a:schemeClr val="bg1">
                <a:alpha val="77000"/>
              </a:schemeClr>
            </a:solidFill>
            <a:ln>
              <a:noFill/>
            </a:ln>
            <a:effectLst/>
          </c:spPr>
          <c:invertIfNegative val="0"/>
          <c:val>
            <c:numRef>
              <c:f>Gráficos!$R$134:$R$135</c:f>
              <c:numCache>
                <c:formatCode>0.0</c:formatCode>
                <c:ptCount val="2"/>
                <c:pt idx="0">
                  <c:v>38.518518518518519</c:v>
                </c:pt>
                <c:pt idx="1">
                  <c:v>35.256410256410263</c:v>
                </c:pt>
              </c:numCache>
            </c:numRef>
          </c:val>
          <c:extLst>
            <c:ext xmlns:c16="http://schemas.microsoft.com/office/drawing/2014/chart" uri="{C3380CC4-5D6E-409C-BE32-E72D297353CC}">
              <c16:uniqueId val="{00000003-02FC-4F79-BC7B-6BF9502D2786}"/>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defRPr sz="1300">
                <a:latin typeface="Arial" charset="0"/>
                <a:cs typeface="+mn-cs"/>
              </a:defRPr>
            </a:lvl1pPr>
          </a:lstStyle>
          <a:p>
            <a:pPr>
              <a:defRPr/>
            </a:pPr>
            <a:endParaRPr lang="pt-BR" dirty="0"/>
          </a:p>
        </p:txBody>
      </p:sp>
      <p:sp>
        <p:nvSpPr>
          <p:cNvPr id="58371"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lgn="r">
              <a:defRPr sz="1300">
                <a:latin typeface="Arial" charset="0"/>
                <a:cs typeface="+mn-cs"/>
              </a:defRPr>
            </a:lvl1pPr>
          </a:lstStyle>
          <a:p>
            <a:pPr>
              <a:defRPr/>
            </a:pPr>
            <a:endParaRPr lang="pt-BR" dirty="0"/>
          </a:p>
        </p:txBody>
      </p:sp>
    </p:spTree>
    <p:extLst>
      <p:ext uri="{BB962C8B-B14F-4D97-AF65-F5344CB8AC3E}">
        <p14:creationId xmlns:p14="http://schemas.microsoft.com/office/powerpoint/2010/main" val="500286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defRPr sz="1300">
                <a:latin typeface="Arial" charset="0"/>
                <a:cs typeface="+mn-cs"/>
              </a:defRPr>
            </a:lvl1pPr>
          </a:lstStyle>
          <a:p>
            <a:pPr>
              <a:defRPr/>
            </a:pPr>
            <a:endParaRPr lang="pt-BR" dirty="0"/>
          </a:p>
        </p:txBody>
      </p:sp>
      <p:sp>
        <p:nvSpPr>
          <p:cNvPr id="10342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lgn="r">
              <a:defRPr sz="1300">
                <a:latin typeface="Arial" charset="0"/>
                <a:cs typeface="+mn-cs"/>
              </a:defRPr>
            </a:lvl1pPr>
          </a:lstStyle>
          <a:p>
            <a:pPr>
              <a:defRPr/>
            </a:pPr>
            <a:endParaRPr lang="pt-BR" dirty="0"/>
          </a:p>
        </p:txBody>
      </p:sp>
      <p:sp>
        <p:nvSpPr>
          <p:cNvPr id="54276" name="Rectangle 4"/>
          <p:cNvSpPr>
            <a:spLocks noGrp="1" noRot="1" noChangeAspect="1" noChangeArrowheads="1" noTextEdit="1"/>
          </p:cNvSpPr>
          <p:nvPr>
            <p:ph type="sldImg" idx="2"/>
          </p:nvPr>
        </p:nvSpPr>
        <p:spPr bwMode="auto">
          <a:xfrm>
            <a:off x="-355600" y="714375"/>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30" name="Rectangle 6"/>
          <p:cNvSpPr>
            <a:spLocks noGrp="1" noChangeArrowheads="1"/>
          </p:cNvSpPr>
          <p:nvPr>
            <p:ph type="ftr" sz="quarter" idx="4"/>
          </p:nvPr>
        </p:nvSpPr>
        <p:spPr bwMode="auto">
          <a:xfrm>
            <a:off x="0" y="9428584"/>
            <a:ext cx="2945659" cy="496332"/>
          </a:xfrm>
          <a:prstGeom prst="rect">
            <a:avLst/>
          </a:prstGeom>
          <a:noFill/>
          <a:ln w="9525">
            <a:noFill/>
            <a:miter lim="800000"/>
            <a:headEnd/>
            <a:tailEnd/>
          </a:ln>
          <a:effectLst/>
        </p:spPr>
        <p:txBody>
          <a:bodyPr vert="horz" wrap="square" lIns="94530" tIns="47265" rIns="94530" bIns="47265" numCol="1" anchor="b" anchorCtr="0" compatLnSpc="1">
            <a:prstTxWarp prst="textNoShape">
              <a:avLst/>
            </a:prstTxWarp>
          </a:bodyPr>
          <a:lstStyle>
            <a:lvl1pPr>
              <a:defRPr sz="1300">
                <a:latin typeface="Arial" charset="0"/>
                <a:cs typeface="+mn-cs"/>
              </a:defRPr>
            </a:lvl1pPr>
          </a:lstStyle>
          <a:p>
            <a:pPr>
              <a:defRPr/>
            </a:pPr>
            <a:endParaRPr lang="pt-BR" dirty="0"/>
          </a:p>
        </p:txBody>
      </p:sp>
      <p:sp>
        <p:nvSpPr>
          <p:cNvPr id="103431" name="Rectangle 7"/>
          <p:cNvSpPr>
            <a:spLocks noGrp="1" noChangeArrowheads="1"/>
          </p:cNvSpPr>
          <p:nvPr>
            <p:ph type="sldNum" sz="quarter" idx="5"/>
          </p:nvPr>
        </p:nvSpPr>
        <p:spPr bwMode="auto">
          <a:xfrm>
            <a:off x="3850443" y="9428584"/>
            <a:ext cx="2945659" cy="496332"/>
          </a:xfrm>
          <a:prstGeom prst="rect">
            <a:avLst/>
          </a:prstGeom>
          <a:noFill/>
          <a:ln w="9525">
            <a:noFill/>
            <a:miter lim="800000"/>
            <a:headEnd/>
            <a:tailEnd/>
          </a:ln>
          <a:effectLst/>
        </p:spPr>
        <p:txBody>
          <a:bodyPr vert="horz" wrap="square" lIns="94530" tIns="47265" rIns="94530" bIns="47265" numCol="1" anchor="b" anchorCtr="0" compatLnSpc="1">
            <a:prstTxWarp prst="textNoShape">
              <a:avLst/>
            </a:prstTxWarp>
          </a:bodyPr>
          <a:lstStyle>
            <a:lvl1pPr algn="r">
              <a:defRPr sz="1300">
                <a:latin typeface="Arial" charset="0"/>
                <a:cs typeface="+mn-cs"/>
              </a:defRPr>
            </a:lvl1pPr>
          </a:lstStyle>
          <a:p>
            <a:pPr>
              <a:defRPr/>
            </a:pPr>
            <a:fld id="{692DA896-93E3-4EA8-8172-8F0E591BFF41}" type="slidenum">
              <a:rPr lang="pt-BR"/>
              <a:pPr>
                <a:defRPr/>
              </a:pPr>
              <a:t>‹nº›</a:t>
            </a:fld>
            <a:endParaRPr lang="pt-BR" dirty="0"/>
          </a:p>
        </p:txBody>
      </p:sp>
    </p:spTree>
    <p:extLst>
      <p:ext uri="{BB962C8B-B14F-4D97-AF65-F5344CB8AC3E}">
        <p14:creationId xmlns:p14="http://schemas.microsoft.com/office/powerpoint/2010/main" val="19837162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09601" y="1600202"/>
            <a:ext cx="10972800" cy="4525963"/>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424848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rgências e Emergência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7F589CB1-8CF6-5A70-2DAD-2DB9166DDCC2}"/>
              </a:ext>
            </a:extLst>
          </p:cNvPr>
          <p:cNvSpPr/>
          <p:nvPr userDrawn="1"/>
        </p:nvSpPr>
        <p:spPr>
          <a:xfrm>
            <a:off x="452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Urgências e Emergências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0741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unicados Preventivo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3D79228-BAAA-B712-11F3-E76BF0702151}"/>
              </a:ext>
            </a:extLst>
          </p:cNvPr>
          <p:cNvSpPr/>
          <p:nvPr userDrawn="1"/>
        </p:nvSpPr>
        <p:spPr>
          <a:xfrm>
            <a:off x="950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Comunicados Preventivos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99931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spitais, Clínicas, etc">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A3C13A8B-0E6A-9222-8991-48BD8174AD33}"/>
              </a:ext>
            </a:extLst>
          </p:cNvPr>
          <p:cNvSpPr/>
          <p:nvPr userDrawn="1"/>
        </p:nvSpPr>
        <p:spPr>
          <a:xfrm>
            <a:off x="950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Hospitais, Clínicas, </a:t>
            </a:r>
            <a:r>
              <a:rPr lang="pt-BR" sz="3300" dirty="0" err="1">
                <a:latin typeface="Arial Rounded MT Bold" panose="020F0704030504030204" pitchFamily="34" charset="0"/>
              </a:rPr>
              <a:t>etc</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941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sta de Prestad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501B65B3-3D5E-DDB4-8A7A-82C804544B4A}"/>
              </a:ext>
            </a:extLst>
          </p:cNvPr>
          <p:cNvSpPr/>
          <p:nvPr userDrawn="1"/>
        </p:nvSpPr>
        <p:spPr>
          <a:xfrm>
            <a:off x="950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Lista de Prestadores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36821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tendimento - Inform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36A87648-6ADB-C4FD-E2D7-39A8B81999E3}"/>
              </a:ext>
            </a:extLst>
          </p:cNvPr>
          <p:cNvSpPr/>
          <p:nvPr userDrawn="1"/>
        </p:nvSpPr>
        <p:spPr>
          <a:xfrm>
            <a:off x="950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Informação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500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tendimento - Reclama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FBD51D15-6CEE-51A3-AC6E-A76A5DB5706B}"/>
              </a:ext>
            </a:extLst>
          </p:cNvPr>
          <p:cNvSpPr/>
          <p:nvPr userDrawn="1"/>
        </p:nvSpPr>
        <p:spPr>
          <a:xfrm>
            <a:off x="958" y="168833"/>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Reclamação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342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cumentos e Formulário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7FD6DCBE-35A0-3EB6-F502-5AD9D40D27EA}"/>
              </a:ext>
            </a:extLst>
          </p:cNvPr>
          <p:cNvSpPr/>
          <p:nvPr userDrawn="1"/>
        </p:nvSpPr>
        <p:spPr>
          <a:xfrm>
            <a:off x="958" y="168833"/>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Documentos e Formulários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3746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aliação Geral">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95644636-3976-16B5-5F1C-77D7A1F13A11}"/>
              </a:ext>
            </a:extLst>
          </p:cNvPr>
          <p:cNvSpPr/>
          <p:nvPr userDrawn="1"/>
        </p:nvSpPr>
        <p:spPr>
          <a:xfrm>
            <a:off x="9504" y="168833"/>
            <a:ext cx="457128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Avaliação Geral</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95064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comend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8A592F61-0E14-EDED-F10C-4A7197612FF9}"/>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Recomendação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0142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õ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9C04310E-316F-28F4-584F-2C7E1C80EF11}"/>
              </a:ext>
            </a:extLst>
          </p:cNvPr>
          <p:cNvSpPr/>
          <p:nvPr userDrawn="1"/>
        </p:nvSpPr>
        <p:spPr>
          <a:xfrm>
            <a:off x="9504" y="168833"/>
            <a:ext cx="352846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Conclusões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6381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1"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609601" y="6356352"/>
            <a:ext cx="2844800" cy="365125"/>
          </a:xfrm>
          <a:prstGeom prst="rect">
            <a:avLst/>
          </a:prstGeom>
        </p:spPr>
        <p:txBody>
          <a:bodyPr/>
          <a:lstStyle/>
          <a:p>
            <a:fld id="{93ABF06A-BCDC-4110-8509-C1FA05F90251}" type="datetimeFigureOut">
              <a:rPr lang="pt-BR" smtClean="0"/>
              <a:t>15/04/2026</a:t>
            </a:fld>
            <a:endParaRPr lang="pt-BR" dirty="0"/>
          </a:p>
        </p:txBody>
      </p:sp>
      <p:sp>
        <p:nvSpPr>
          <p:cNvPr id="5" name="Espaço Reservado para Rodapé 4"/>
          <p:cNvSpPr>
            <a:spLocks noGrp="1"/>
          </p:cNvSpPr>
          <p:nvPr>
            <p:ph type="ftr" sz="quarter" idx="11"/>
          </p:nvPr>
        </p:nvSpPr>
        <p:spPr>
          <a:xfrm>
            <a:off x="4165600" y="6356352"/>
            <a:ext cx="3860801" cy="365125"/>
          </a:xfrm>
          <a:prstGeom prst="rect">
            <a:avLst/>
          </a:prstGeom>
        </p:spPr>
        <p:txBody>
          <a:bodyPr/>
          <a:lstStyle/>
          <a:p>
            <a:endParaRPr lang="pt-BR" dirty="0"/>
          </a:p>
        </p:txBody>
      </p:sp>
      <p:sp>
        <p:nvSpPr>
          <p:cNvPr id="6" name="Espaço Reservado para Número de Slide 5"/>
          <p:cNvSpPr>
            <a:spLocks noGrp="1"/>
          </p:cNvSpPr>
          <p:nvPr>
            <p:ph type="sldNum" sz="quarter" idx="12"/>
          </p:nvPr>
        </p:nvSpPr>
        <p:spPr>
          <a:xfrm>
            <a:off x="8737601" y="6356352"/>
            <a:ext cx="2844800" cy="365125"/>
          </a:xfrm>
          <a:prstGeom prst="rect">
            <a:avLst/>
          </a:prstGeom>
        </p:spPr>
        <p:txBody>
          <a:bodyPr/>
          <a:lstStyle/>
          <a:p>
            <a:fld id="{C666EDD2-4AA7-48CF-AF4F-DA8606C9E10F}" type="slidenum">
              <a:rPr lang="pt-BR" smtClean="0"/>
              <a:t>‹nº›</a:t>
            </a:fld>
            <a:endParaRPr lang="pt-BR" dirty="0"/>
          </a:p>
        </p:txBody>
      </p:sp>
    </p:spTree>
    <p:extLst>
      <p:ext uri="{BB962C8B-B14F-4D97-AF65-F5344CB8AC3E}">
        <p14:creationId xmlns:p14="http://schemas.microsoft.com/office/powerpoint/2010/main" val="2400247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todologia">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8267FEF4-8EBB-FFC0-8D09-09AE39E306D7}"/>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Metodologia</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7340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icad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898E64C-3CCA-A648-72D6-51246C88E326}"/>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32683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inel de Indicadore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D1D17F6D-6CE1-72B8-B7DB-6C06E30258A4}"/>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Painel de 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67062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SI - Detalhament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452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906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SI - Estratifica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13070"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Estratificação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9132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SI - Comentário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452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Comentários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3492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S - Detalhament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959BC74B-101C-F565-BEAC-A62AB74CE9DA}"/>
              </a:ext>
            </a:extLst>
          </p:cNvPr>
          <p:cNvSpPr/>
          <p:nvPr userDrawn="1"/>
        </p:nvSpPr>
        <p:spPr>
          <a:xfrm>
            <a:off x="13070"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CES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2018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ornada do Cliente">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D2299E60-D3AD-1878-1519-C6ADE6F197B0}"/>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Jornada do Cliente</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33752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JI – Estratific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0E45F904-542E-D794-1F5B-DF44B0F9CC74}"/>
              </a:ext>
            </a:extLst>
          </p:cNvPr>
          <p:cNvSpPr/>
          <p:nvPr userDrawn="1"/>
        </p:nvSpPr>
        <p:spPr>
          <a:xfrm>
            <a:off x="958" y="168833"/>
            <a:ext cx="518465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CJI – Estratificação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249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JI – Justificativa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C06310AC-CF16-51E3-9E20-635E5A76819E}"/>
              </a:ext>
            </a:extLst>
          </p:cNvPr>
          <p:cNvSpPr/>
          <p:nvPr userDrawn="1"/>
        </p:nvSpPr>
        <p:spPr>
          <a:xfrm>
            <a:off x="959" y="168833"/>
            <a:ext cx="453650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CJI – Justificativas</a:t>
            </a:r>
            <a:endParaRPr lang="pt-BR" sz="33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4427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898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licativo da Operadora">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F7D16CA9-9807-D28E-780B-A97C2BD91329}"/>
              </a:ext>
            </a:extLst>
          </p:cNvPr>
          <p:cNvSpPr/>
          <p:nvPr userDrawn="1"/>
        </p:nvSpPr>
        <p:spPr>
          <a:xfrm>
            <a:off x="958" y="168833"/>
            <a:ext cx="554469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Aplicativo da Operadora</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37534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PS - Fidelidade">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6B96B5B7-24D6-ED5A-5069-A75AE6C08227}"/>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Fidelidade</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06502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PS - Estratific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BC12D431-430F-DD35-E2F5-41ADCF021BB8}"/>
              </a:ext>
            </a:extLst>
          </p:cNvPr>
          <p:cNvSpPr/>
          <p:nvPr userDrawn="1"/>
        </p:nvSpPr>
        <p:spPr>
          <a:xfrm>
            <a:off x="9504" y="168833"/>
            <a:ext cx="547260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Estratificação</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3725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PS - Detrat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EF83414-7B4C-AE4F-B779-D4A3F6DAAB36}"/>
              </a:ext>
            </a:extLst>
          </p:cNvPr>
          <p:cNvSpPr/>
          <p:nvPr userDrawn="1"/>
        </p:nvSpPr>
        <p:spPr>
          <a:xfrm>
            <a:off x="9504" y="168833"/>
            <a:ext cx="518457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Detratores</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6826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PS - Promot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EF83414-7B4C-AE4F-B779-D4A3F6DAAB36}"/>
              </a:ext>
            </a:extLst>
          </p:cNvPr>
          <p:cNvSpPr/>
          <p:nvPr userDrawn="1"/>
        </p:nvSpPr>
        <p:spPr>
          <a:xfrm>
            <a:off x="958" y="168833"/>
            <a:ext cx="518457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Promotores</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76524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09601" y="1600202"/>
            <a:ext cx="10972800" cy="4525963"/>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74896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1"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609601" y="6356352"/>
            <a:ext cx="2844800" cy="365125"/>
          </a:xfrm>
          <a:prstGeom prst="rect">
            <a:avLst/>
          </a:prstGeom>
        </p:spPr>
        <p:txBody>
          <a:bodyPr/>
          <a:lstStyle/>
          <a:p>
            <a:fld id="{93ABF06A-BCDC-4110-8509-C1FA05F90251}" type="datetimeFigureOut">
              <a:rPr lang="pt-BR" smtClean="0"/>
              <a:t>15/04/2026</a:t>
            </a:fld>
            <a:endParaRPr lang="pt-BR" dirty="0"/>
          </a:p>
        </p:txBody>
      </p:sp>
      <p:sp>
        <p:nvSpPr>
          <p:cNvPr id="5" name="Espaço Reservado para Rodapé 4"/>
          <p:cNvSpPr>
            <a:spLocks noGrp="1"/>
          </p:cNvSpPr>
          <p:nvPr>
            <p:ph type="ftr" sz="quarter" idx="11"/>
          </p:nvPr>
        </p:nvSpPr>
        <p:spPr>
          <a:xfrm>
            <a:off x="4165600" y="6356352"/>
            <a:ext cx="3860801" cy="365125"/>
          </a:xfrm>
          <a:prstGeom prst="rect">
            <a:avLst/>
          </a:prstGeom>
        </p:spPr>
        <p:txBody>
          <a:bodyPr/>
          <a:lstStyle/>
          <a:p>
            <a:endParaRPr lang="pt-BR" dirty="0"/>
          </a:p>
        </p:txBody>
      </p:sp>
      <p:sp>
        <p:nvSpPr>
          <p:cNvPr id="6" name="Espaço Reservado para Número de Slide 5"/>
          <p:cNvSpPr>
            <a:spLocks noGrp="1"/>
          </p:cNvSpPr>
          <p:nvPr>
            <p:ph type="sldNum" sz="quarter" idx="12"/>
          </p:nvPr>
        </p:nvSpPr>
        <p:spPr>
          <a:xfrm>
            <a:off x="8737601" y="6356352"/>
            <a:ext cx="2844800" cy="365125"/>
          </a:xfrm>
          <a:prstGeom prst="rect">
            <a:avLst/>
          </a:prstGeom>
        </p:spPr>
        <p:txBody>
          <a:bodyPr/>
          <a:lstStyle/>
          <a:p>
            <a:fld id="{C666EDD2-4AA7-48CF-AF4F-DA8606C9E10F}" type="slidenum">
              <a:rPr lang="pt-BR" smtClean="0"/>
              <a:t>‹nº›</a:t>
            </a:fld>
            <a:endParaRPr lang="pt-BR" dirty="0"/>
          </a:p>
        </p:txBody>
      </p:sp>
    </p:spTree>
    <p:extLst>
      <p:ext uri="{BB962C8B-B14F-4D97-AF65-F5344CB8AC3E}">
        <p14:creationId xmlns:p14="http://schemas.microsoft.com/office/powerpoint/2010/main" val="2294148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du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43D1FDDA-6D4A-86FC-0C06-50CB0DF26E14}"/>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Introdução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86070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nejament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E56303E1-AC00-D708-CA97-575636F727DF}"/>
              </a:ext>
            </a:extLst>
          </p:cNvPr>
          <p:cNvSpPr/>
          <p:nvPr userDrawn="1"/>
        </p:nvSpPr>
        <p:spPr>
          <a:xfrm>
            <a:off x="0" y="168833"/>
            <a:ext cx="559194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Planejamento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40641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43D1FDDA-6D4A-86FC-0C06-50CB0DF26E14}"/>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Introdução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54053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dos Técnico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6BFCB404-611E-968F-07CF-6F072FEB8303}"/>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29900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rição do Perfil">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F6BBE7E0-8FE1-E9A1-5E30-F9769268DF6B}"/>
              </a:ext>
            </a:extLst>
          </p:cNvPr>
          <p:cNvSpPr/>
          <p:nvPr userDrawn="1"/>
        </p:nvSpPr>
        <p:spPr>
          <a:xfrm>
            <a:off x="9504" y="168833"/>
            <a:ext cx="554461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Descrição do Perfil</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45540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mário &amp; Benchmarking">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E31EF3AE-6CF3-C44D-16E0-A5E04FC596E0}"/>
              </a:ext>
            </a:extLst>
          </p:cNvPr>
          <p:cNvSpPr/>
          <p:nvPr userDrawn="1"/>
        </p:nvSpPr>
        <p:spPr>
          <a:xfrm>
            <a:off x="452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Sumário &amp; Benchmarking</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94810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sultas e Exam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729B54D-854F-2E78-2EE7-01A328BB0B9F}"/>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Consultas e Exames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81586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rgências e Emergência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7F589CB1-8CF6-5A70-2DAD-2DB9166DDCC2}"/>
              </a:ext>
            </a:extLst>
          </p:cNvPr>
          <p:cNvSpPr/>
          <p:nvPr userDrawn="1"/>
        </p:nvSpPr>
        <p:spPr>
          <a:xfrm>
            <a:off x="13070"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Urgências e Emergências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38295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unicados Preventivo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3D79228-BAAA-B712-11F3-E76BF0702151}"/>
              </a:ext>
            </a:extLst>
          </p:cNvPr>
          <p:cNvSpPr/>
          <p:nvPr userDrawn="1"/>
        </p:nvSpPr>
        <p:spPr>
          <a:xfrm>
            <a:off x="950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Comunicados Preventivos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0041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spitais, Clínicas, etc">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A3C13A8B-0E6A-9222-8991-48BD8174AD33}"/>
              </a:ext>
            </a:extLst>
          </p:cNvPr>
          <p:cNvSpPr/>
          <p:nvPr userDrawn="1"/>
        </p:nvSpPr>
        <p:spPr>
          <a:xfrm>
            <a:off x="958"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Hospitais, Clínicas, etc.</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40832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sta de Prestad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501B65B3-3D5E-DDB4-8A7A-82C804544B4A}"/>
              </a:ext>
            </a:extLst>
          </p:cNvPr>
          <p:cNvSpPr/>
          <p:nvPr userDrawn="1"/>
        </p:nvSpPr>
        <p:spPr>
          <a:xfrm>
            <a:off x="958"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Lista de Prestadores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04686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tendimento - Inform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36A87648-6ADB-C4FD-E2D7-39A8B81999E3}"/>
              </a:ext>
            </a:extLst>
          </p:cNvPr>
          <p:cNvSpPr/>
          <p:nvPr userDrawn="1"/>
        </p:nvSpPr>
        <p:spPr>
          <a:xfrm>
            <a:off x="958"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Informação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19659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tendimento - Reclama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FBD51D15-6CEE-51A3-AC6E-A76A5DB5706B}"/>
              </a:ext>
            </a:extLst>
          </p:cNvPr>
          <p:cNvSpPr/>
          <p:nvPr userDrawn="1"/>
        </p:nvSpPr>
        <p:spPr>
          <a:xfrm>
            <a:off x="958" y="168833"/>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Reclamação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996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nejament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E56303E1-AC00-D708-CA97-575636F727DF}"/>
              </a:ext>
            </a:extLst>
          </p:cNvPr>
          <p:cNvSpPr/>
          <p:nvPr userDrawn="1"/>
        </p:nvSpPr>
        <p:spPr>
          <a:xfrm>
            <a:off x="0" y="168833"/>
            <a:ext cx="559194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Planejamento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703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cumentos e Formulário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7FD6DCBE-35A0-3EB6-F502-5AD9D40D27EA}"/>
              </a:ext>
            </a:extLst>
          </p:cNvPr>
          <p:cNvSpPr/>
          <p:nvPr userDrawn="1"/>
        </p:nvSpPr>
        <p:spPr>
          <a:xfrm>
            <a:off x="9504" y="168833"/>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Documentos e Formulários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30228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aliação Geral">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95644636-3976-16B5-5F1C-77D7A1F13A11}"/>
              </a:ext>
            </a:extLst>
          </p:cNvPr>
          <p:cNvSpPr/>
          <p:nvPr userDrawn="1"/>
        </p:nvSpPr>
        <p:spPr>
          <a:xfrm>
            <a:off x="958" y="168833"/>
            <a:ext cx="457128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Avaliação Geral</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54230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comend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8A592F61-0E14-EDED-F10C-4A7197612FF9}"/>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Recomendação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86034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lusõ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9C04310E-316F-28F4-584F-2C7E1C80EF11}"/>
              </a:ext>
            </a:extLst>
          </p:cNvPr>
          <p:cNvSpPr/>
          <p:nvPr userDrawn="1"/>
        </p:nvSpPr>
        <p:spPr>
          <a:xfrm>
            <a:off x="9504" y="168833"/>
            <a:ext cx="352846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Conclusões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219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todologia">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8267FEF4-8EBB-FFC0-8D09-09AE39E306D7}"/>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Metodologia</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15222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dicad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898E64C-3CCA-A648-72D6-51246C88E326}"/>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51567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inel de Indicadore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D1D17F6D-6CE1-72B8-B7DB-6C06E30258A4}"/>
              </a:ext>
            </a:extLst>
          </p:cNvPr>
          <p:cNvSpPr/>
          <p:nvPr userDrawn="1"/>
        </p:nvSpPr>
        <p:spPr>
          <a:xfrm>
            <a:off x="816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Painel de 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60762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SI - Detalhament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13070"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40856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SI - Estratificação">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13070"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Estratificação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84423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SI - Comentário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D5381BD-DB39-E6E9-46F0-3020E3669B7B}"/>
              </a:ext>
            </a:extLst>
          </p:cNvPr>
          <p:cNvSpPr/>
          <p:nvPr userDrawn="1"/>
        </p:nvSpPr>
        <p:spPr>
          <a:xfrm>
            <a:off x="13070"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Comentários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89481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dos Técnicos">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6BFCB404-611E-968F-07CF-6F072FEB8303}"/>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00082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ES - Detalhament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959BC74B-101C-F565-BEAC-A62AB74CE9DA}"/>
              </a:ext>
            </a:extLst>
          </p:cNvPr>
          <p:cNvSpPr/>
          <p:nvPr userDrawn="1"/>
        </p:nvSpPr>
        <p:spPr>
          <a:xfrm>
            <a:off x="452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CES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6655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ornada do Cliente">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D2299E60-D3AD-1878-1519-C6ADE6F197B0}"/>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Jornada do Cliente</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66964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JI – Estratific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0E45F904-542E-D794-1F5B-DF44B0F9CC74}"/>
              </a:ext>
            </a:extLst>
          </p:cNvPr>
          <p:cNvSpPr/>
          <p:nvPr userDrawn="1"/>
        </p:nvSpPr>
        <p:spPr>
          <a:xfrm>
            <a:off x="9504" y="168833"/>
            <a:ext cx="518465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CJI – Estratificação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66386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JI – Justificativa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C06310AC-CF16-51E3-9E20-635E5A76819E}"/>
              </a:ext>
            </a:extLst>
          </p:cNvPr>
          <p:cNvSpPr/>
          <p:nvPr userDrawn="1"/>
        </p:nvSpPr>
        <p:spPr>
          <a:xfrm>
            <a:off x="9505" y="168833"/>
            <a:ext cx="453650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CJI – Justificativas</a:t>
            </a:r>
            <a:endParaRPr lang="pt-BR" sz="33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62438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licativo da Operadora">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F7D16CA9-9807-D28E-780B-A97C2BD91329}"/>
              </a:ext>
            </a:extLst>
          </p:cNvPr>
          <p:cNvSpPr/>
          <p:nvPr userDrawn="1"/>
        </p:nvSpPr>
        <p:spPr>
          <a:xfrm>
            <a:off x="9504" y="168833"/>
            <a:ext cx="554469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Aplicativo da Operadora</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36672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PS - Fidelidade">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6B96B5B7-24D6-ED5A-5069-A75AE6C08227}"/>
              </a:ext>
            </a:extLst>
          </p:cNvPr>
          <p:cNvSpPr/>
          <p:nvPr userDrawn="1"/>
        </p:nvSpPr>
        <p:spPr>
          <a:xfrm>
            <a:off x="9504"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Fidelidade</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29426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PS - Estratificação">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BC12D431-430F-DD35-E2F5-41ADCF021BB8}"/>
              </a:ext>
            </a:extLst>
          </p:cNvPr>
          <p:cNvSpPr/>
          <p:nvPr userDrawn="1"/>
        </p:nvSpPr>
        <p:spPr>
          <a:xfrm>
            <a:off x="9504" y="168833"/>
            <a:ext cx="547260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Estratificação</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24781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PS - Detrat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EF83414-7B4C-AE4F-B779-D4A3F6DAAB36}"/>
              </a:ext>
            </a:extLst>
          </p:cNvPr>
          <p:cNvSpPr/>
          <p:nvPr userDrawn="1"/>
        </p:nvSpPr>
        <p:spPr>
          <a:xfrm>
            <a:off x="9504" y="168833"/>
            <a:ext cx="518457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Detratores</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23438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PS - Promotor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EF83414-7B4C-AE4F-B779-D4A3F6DAAB36}"/>
              </a:ext>
            </a:extLst>
          </p:cNvPr>
          <p:cNvSpPr/>
          <p:nvPr userDrawn="1"/>
        </p:nvSpPr>
        <p:spPr>
          <a:xfrm>
            <a:off x="958" y="168833"/>
            <a:ext cx="518457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300" dirty="0">
                <a:solidFill>
                  <a:srgbClr val="FFFFFF"/>
                </a:solidFill>
                <a:latin typeface="Arial Rounded MT Bold" panose="020F0704030504030204" pitchFamily="34" charset="0"/>
              </a:rPr>
              <a:t>NPS - Promotores</a:t>
            </a:r>
            <a:endParaRPr lang="pt-BR" sz="3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62339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93CD563-73CB-405D-4543-43981A2D2A7A}"/>
              </a:ext>
            </a:extLst>
          </p:cNvPr>
          <p:cNvSpPr>
            <a:spLocks noGrp="1"/>
          </p:cNvSpPr>
          <p:nvPr>
            <p:ph type="dt" sz="half" idx="10"/>
          </p:nvPr>
        </p:nvSpPr>
        <p:spPr>
          <a:xfrm>
            <a:off x="838604" y="6356351"/>
            <a:ext cx="2743380" cy="365125"/>
          </a:xfrm>
          <a:prstGeom prst="rect">
            <a:avLst/>
          </a:prstGeom>
        </p:spPr>
        <p:txBody>
          <a:bodyPr/>
          <a:lstStyle/>
          <a:p>
            <a:fld id="{4BA926F3-DCE3-43C1-B8E3-A6C3F4563D84}" type="datetimeFigureOut">
              <a:rPr lang="pt-BR" smtClean="0"/>
              <a:t>15/04/2026</a:t>
            </a:fld>
            <a:endParaRPr lang="pt-BR"/>
          </a:p>
        </p:txBody>
      </p:sp>
      <p:sp>
        <p:nvSpPr>
          <p:cNvPr id="3" name="Espaço Reservado para Rodapé 2">
            <a:extLst>
              <a:ext uri="{FF2B5EF4-FFF2-40B4-BE49-F238E27FC236}">
                <a16:creationId xmlns:a16="http://schemas.microsoft.com/office/drawing/2014/main" id="{BF5BF65B-607D-7A16-4707-6807590D7FC5}"/>
              </a:ext>
            </a:extLst>
          </p:cNvPr>
          <p:cNvSpPr>
            <a:spLocks noGrp="1"/>
          </p:cNvSpPr>
          <p:nvPr>
            <p:ph type="ftr" sz="quarter" idx="11"/>
          </p:nvPr>
        </p:nvSpPr>
        <p:spPr>
          <a:xfrm>
            <a:off x="4038914" y="6356351"/>
            <a:ext cx="4114173"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FE84FA7-9A6B-72CC-DA0B-B41DBF47367E}"/>
              </a:ext>
            </a:extLst>
          </p:cNvPr>
          <p:cNvSpPr>
            <a:spLocks noGrp="1"/>
          </p:cNvSpPr>
          <p:nvPr>
            <p:ph type="sldNum" sz="quarter" idx="12"/>
          </p:nvPr>
        </p:nvSpPr>
        <p:spPr>
          <a:xfrm>
            <a:off x="8610018" y="6356351"/>
            <a:ext cx="2743379" cy="365125"/>
          </a:xfrm>
          <a:prstGeom prst="rect">
            <a:avLst/>
          </a:prstGeom>
        </p:spPr>
        <p:txBody>
          <a:bodyPr/>
          <a:lstStyle/>
          <a:p>
            <a:fld id="{185DC2B6-A44C-4A11-B191-22BFA3B746B9}" type="slidenum">
              <a:rPr lang="pt-BR" smtClean="0"/>
              <a:t>‹nº›</a:t>
            </a:fld>
            <a:endParaRPr lang="pt-BR"/>
          </a:p>
        </p:txBody>
      </p:sp>
    </p:spTree>
    <p:extLst>
      <p:ext uri="{BB962C8B-B14F-4D97-AF65-F5344CB8AC3E}">
        <p14:creationId xmlns:p14="http://schemas.microsoft.com/office/powerpoint/2010/main" val="411950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crição do Perfil">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F6BBE7E0-8FE1-E9A1-5E30-F9769268DF6B}"/>
              </a:ext>
            </a:extLst>
          </p:cNvPr>
          <p:cNvSpPr/>
          <p:nvPr userDrawn="1"/>
        </p:nvSpPr>
        <p:spPr>
          <a:xfrm>
            <a:off x="958" y="168833"/>
            <a:ext cx="554461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Descrição do Perfil</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651646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1"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609601" y="6356352"/>
            <a:ext cx="2844800" cy="365125"/>
          </a:xfrm>
          <a:prstGeom prst="rect">
            <a:avLst/>
          </a:prstGeom>
        </p:spPr>
        <p:txBody>
          <a:bodyPr/>
          <a:lstStyle/>
          <a:p>
            <a:fld id="{93ABF06A-BCDC-4110-8509-C1FA05F90251}" type="datetimeFigureOut">
              <a:rPr lang="pt-BR" smtClean="0"/>
              <a:t>15/04/2026</a:t>
            </a:fld>
            <a:endParaRPr lang="pt-BR" dirty="0"/>
          </a:p>
        </p:txBody>
      </p:sp>
      <p:sp>
        <p:nvSpPr>
          <p:cNvPr id="5" name="Espaço Reservado para Rodapé 4"/>
          <p:cNvSpPr>
            <a:spLocks noGrp="1"/>
          </p:cNvSpPr>
          <p:nvPr>
            <p:ph type="ftr" sz="quarter" idx="11"/>
          </p:nvPr>
        </p:nvSpPr>
        <p:spPr>
          <a:xfrm>
            <a:off x="4165600" y="6356352"/>
            <a:ext cx="3860801" cy="365125"/>
          </a:xfrm>
          <a:prstGeom prst="rect">
            <a:avLst/>
          </a:prstGeom>
        </p:spPr>
        <p:txBody>
          <a:bodyPr/>
          <a:lstStyle/>
          <a:p>
            <a:endParaRPr lang="pt-BR" dirty="0"/>
          </a:p>
        </p:txBody>
      </p:sp>
      <p:sp>
        <p:nvSpPr>
          <p:cNvPr id="6" name="Espaço Reservado para Número de Slide 5"/>
          <p:cNvSpPr>
            <a:spLocks noGrp="1"/>
          </p:cNvSpPr>
          <p:nvPr>
            <p:ph type="sldNum" sz="quarter" idx="12"/>
          </p:nvPr>
        </p:nvSpPr>
        <p:spPr>
          <a:xfrm>
            <a:off x="8737601" y="6356352"/>
            <a:ext cx="2844800" cy="365125"/>
          </a:xfrm>
          <a:prstGeom prst="rect">
            <a:avLst/>
          </a:prstGeom>
        </p:spPr>
        <p:txBody>
          <a:bodyPr/>
          <a:lstStyle/>
          <a:p>
            <a:fld id="{C666EDD2-4AA7-48CF-AF4F-DA8606C9E10F}" type="slidenum">
              <a:rPr lang="pt-BR" smtClean="0"/>
              <a:t>‹nº›</a:t>
            </a:fld>
            <a:endParaRPr lang="pt-BR" dirty="0"/>
          </a:p>
        </p:txBody>
      </p:sp>
    </p:spTree>
    <p:extLst>
      <p:ext uri="{BB962C8B-B14F-4D97-AF65-F5344CB8AC3E}">
        <p14:creationId xmlns:p14="http://schemas.microsoft.com/office/powerpoint/2010/main" val="775568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344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95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93CD563-73CB-405D-4543-43981A2D2A7A}"/>
              </a:ext>
            </a:extLst>
          </p:cNvPr>
          <p:cNvSpPr>
            <a:spLocks noGrp="1"/>
          </p:cNvSpPr>
          <p:nvPr>
            <p:ph type="dt" sz="half" idx="10"/>
          </p:nvPr>
        </p:nvSpPr>
        <p:spPr>
          <a:xfrm>
            <a:off x="838604" y="6356351"/>
            <a:ext cx="2743380" cy="365125"/>
          </a:xfrm>
          <a:prstGeom prst="rect">
            <a:avLst/>
          </a:prstGeom>
        </p:spPr>
        <p:txBody>
          <a:bodyPr/>
          <a:lstStyle/>
          <a:p>
            <a:fld id="{4BA926F3-DCE3-43C1-B8E3-A6C3F4563D84}" type="datetimeFigureOut">
              <a:rPr lang="pt-BR" smtClean="0"/>
              <a:t>15/04/2026</a:t>
            </a:fld>
            <a:endParaRPr lang="pt-BR"/>
          </a:p>
        </p:txBody>
      </p:sp>
      <p:sp>
        <p:nvSpPr>
          <p:cNvPr id="3" name="Espaço Reservado para Rodapé 2">
            <a:extLst>
              <a:ext uri="{FF2B5EF4-FFF2-40B4-BE49-F238E27FC236}">
                <a16:creationId xmlns:a16="http://schemas.microsoft.com/office/drawing/2014/main" id="{BF5BF65B-607D-7A16-4707-6807590D7FC5}"/>
              </a:ext>
            </a:extLst>
          </p:cNvPr>
          <p:cNvSpPr>
            <a:spLocks noGrp="1"/>
          </p:cNvSpPr>
          <p:nvPr>
            <p:ph type="ftr" sz="quarter" idx="11"/>
          </p:nvPr>
        </p:nvSpPr>
        <p:spPr>
          <a:xfrm>
            <a:off x="4038914" y="6356351"/>
            <a:ext cx="4114173"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FE84FA7-9A6B-72CC-DA0B-B41DBF47367E}"/>
              </a:ext>
            </a:extLst>
          </p:cNvPr>
          <p:cNvSpPr>
            <a:spLocks noGrp="1"/>
          </p:cNvSpPr>
          <p:nvPr>
            <p:ph type="sldNum" sz="quarter" idx="12"/>
          </p:nvPr>
        </p:nvSpPr>
        <p:spPr>
          <a:xfrm>
            <a:off x="8610018" y="6356351"/>
            <a:ext cx="2743379" cy="365125"/>
          </a:xfrm>
          <a:prstGeom prst="rect">
            <a:avLst/>
          </a:prstGeom>
        </p:spPr>
        <p:txBody>
          <a:bodyPr/>
          <a:lstStyle/>
          <a:p>
            <a:fld id="{185DC2B6-A44C-4A11-B191-22BFA3B746B9}" type="slidenum">
              <a:rPr lang="pt-BR" smtClean="0"/>
              <a:t>‹nº›</a:t>
            </a:fld>
            <a:endParaRPr lang="pt-BR"/>
          </a:p>
        </p:txBody>
      </p:sp>
    </p:spTree>
    <p:extLst>
      <p:ext uri="{BB962C8B-B14F-4D97-AF65-F5344CB8AC3E}">
        <p14:creationId xmlns:p14="http://schemas.microsoft.com/office/powerpoint/2010/main" val="104921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ário &amp; Benchmarking">
    <p:spTree>
      <p:nvGrpSpPr>
        <p:cNvPr id="1" name=""/>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E31EF3AE-6CF3-C44D-16E0-A5E04FC596E0}"/>
              </a:ext>
            </a:extLst>
          </p:cNvPr>
          <p:cNvSpPr/>
          <p:nvPr userDrawn="1"/>
        </p:nvSpPr>
        <p:spPr>
          <a:xfrm>
            <a:off x="4524" y="168833"/>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Sumário &amp; Benchmarking</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0919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sultas e Exames">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729B54D-854F-2E78-2EE7-01A328BB0B9F}"/>
              </a:ext>
            </a:extLst>
          </p:cNvPr>
          <p:cNvSpPr/>
          <p:nvPr userDrawn="1"/>
        </p:nvSpPr>
        <p:spPr>
          <a:xfrm>
            <a:off x="958" y="168833"/>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Consultas e Exames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19321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2.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image" Target="../media/image2.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2" descr="Resultado de imagem para petros petrobras logo"/>
          <p:cNvSpPr>
            <a:spLocks noChangeAspect="1" noChangeArrowheads="1"/>
          </p:cNvSpPr>
          <p:nvPr userDrawn="1"/>
        </p:nvSpPr>
        <p:spPr bwMode="auto">
          <a:xfrm>
            <a:off x="175605" y="-144463"/>
            <a:ext cx="34404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sz="2000" dirty="0"/>
          </a:p>
        </p:txBody>
      </p:sp>
      <p:sp>
        <p:nvSpPr>
          <p:cNvPr id="8" name="Retângulo de cantos arredondados 13">
            <a:extLst>
              <a:ext uri="{FF2B5EF4-FFF2-40B4-BE49-F238E27FC236}">
                <a16:creationId xmlns:a16="http://schemas.microsoft.com/office/drawing/2014/main" id="{6B1AD6DA-0B90-4E48-0534-8F937944B1D8}"/>
              </a:ext>
            </a:extLst>
          </p:cNvPr>
          <p:cNvSpPr/>
          <p:nvPr userDrawn="1"/>
        </p:nvSpPr>
        <p:spPr>
          <a:xfrm>
            <a:off x="-243752" y="168833"/>
            <a:ext cx="593335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589" dirty="0">
              <a:latin typeface="Myriad Pro" panose="020B0503030403020204" pitchFamily="34" charset="0"/>
            </a:endParaRPr>
          </a:p>
        </p:txBody>
      </p:sp>
      <p:sp>
        <p:nvSpPr>
          <p:cNvPr id="11" name="Retângulo 10">
            <a:extLst>
              <a:ext uri="{FF2B5EF4-FFF2-40B4-BE49-F238E27FC236}">
                <a16:creationId xmlns:a16="http://schemas.microsoft.com/office/drawing/2014/main" id="{3BA77106-E2C5-B0C4-FCF1-AEB4CFBD6F38}"/>
              </a:ext>
            </a:extLst>
          </p:cNvPr>
          <p:cNvSpPr/>
          <p:nvPr userDrawn="1"/>
        </p:nvSpPr>
        <p:spPr>
          <a:xfrm>
            <a:off x="-343958" y="160339"/>
            <a:ext cx="344042" cy="726193"/>
          </a:xfrm>
          <a:prstGeom prst="rect">
            <a:avLst/>
          </a:prstGeom>
          <a:solidFill>
            <a:srgbClr val="EE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a:p>
        </p:txBody>
      </p:sp>
      <p:cxnSp>
        <p:nvCxnSpPr>
          <p:cNvPr id="6" name="Conector reto 5">
            <a:extLst>
              <a:ext uri="{FF2B5EF4-FFF2-40B4-BE49-F238E27FC236}">
                <a16:creationId xmlns:a16="http://schemas.microsoft.com/office/drawing/2014/main" id="{F62780E2-9859-24F1-2F40-50A65A311B58}"/>
              </a:ext>
            </a:extLst>
          </p:cNvPr>
          <p:cNvCxnSpPr>
            <a:cxnSpLocks/>
          </p:cNvCxnSpPr>
          <p:nvPr userDrawn="1"/>
        </p:nvCxnSpPr>
        <p:spPr>
          <a:xfrm>
            <a:off x="0" y="6741368"/>
            <a:ext cx="11297848"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id="{71834190-FAAB-9B69-B333-A3EF3CFD3BE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1178243" y="6031958"/>
            <a:ext cx="932393" cy="826042"/>
          </a:xfrm>
          <a:prstGeom prst="rect">
            <a:avLst/>
          </a:prstGeom>
        </p:spPr>
      </p:pic>
      <p:pic>
        <p:nvPicPr>
          <p:cNvPr id="5" name="Picture 2">
            <a:extLst>
              <a:ext uri="{FF2B5EF4-FFF2-40B4-BE49-F238E27FC236}">
                <a16:creationId xmlns:a16="http://schemas.microsoft.com/office/drawing/2014/main" id="{2E9037F2-951F-8E01-24EF-5E8B9AAAE791}"/>
              </a:ext>
            </a:extLst>
          </p:cNvPr>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10458163" y="353153"/>
            <a:ext cx="1440160" cy="35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173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684" r:id="rId3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0B2996A8-B4D5-4E7B-AC48-283BBD3A9A7B}"/>
              </a:ext>
            </a:extLst>
          </p:cNvPr>
          <p:cNvCxnSpPr/>
          <p:nvPr userDrawn="1"/>
        </p:nvCxnSpPr>
        <p:spPr>
          <a:xfrm>
            <a:off x="0" y="6845536"/>
            <a:ext cx="12192000" cy="12464"/>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Resultado de imagem para petros petrobras logo"/>
          <p:cNvSpPr>
            <a:spLocks noChangeAspect="1" noChangeArrowheads="1"/>
          </p:cNvSpPr>
          <p:nvPr userDrawn="1"/>
        </p:nvSpPr>
        <p:spPr bwMode="auto">
          <a:xfrm>
            <a:off x="175605" y="-144463"/>
            <a:ext cx="34404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sz="2000" dirty="0"/>
          </a:p>
        </p:txBody>
      </p:sp>
      <p:sp>
        <p:nvSpPr>
          <p:cNvPr id="8" name="Retângulo de cantos arredondados 13">
            <a:extLst>
              <a:ext uri="{FF2B5EF4-FFF2-40B4-BE49-F238E27FC236}">
                <a16:creationId xmlns:a16="http://schemas.microsoft.com/office/drawing/2014/main" id="{6B1AD6DA-0B90-4E48-0534-8F937944B1D8}"/>
              </a:ext>
            </a:extLst>
          </p:cNvPr>
          <p:cNvSpPr/>
          <p:nvPr userDrawn="1"/>
        </p:nvSpPr>
        <p:spPr>
          <a:xfrm>
            <a:off x="-243752" y="168833"/>
            <a:ext cx="593335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589" dirty="0">
              <a:latin typeface="Myriad Pro" panose="020B0503030403020204" pitchFamily="34" charset="0"/>
            </a:endParaRPr>
          </a:p>
        </p:txBody>
      </p:sp>
      <p:sp>
        <p:nvSpPr>
          <p:cNvPr id="11" name="Retângulo 10">
            <a:extLst>
              <a:ext uri="{FF2B5EF4-FFF2-40B4-BE49-F238E27FC236}">
                <a16:creationId xmlns:a16="http://schemas.microsoft.com/office/drawing/2014/main" id="{3BA77106-E2C5-B0C4-FCF1-AEB4CFBD6F38}"/>
              </a:ext>
            </a:extLst>
          </p:cNvPr>
          <p:cNvSpPr/>
          <p:nvPr userDrawn="1"/>
        </p:nvSpPr>
        <p:spPr>
          <a:xfrm>
            <a:off x="-343958" y="160339"/>
            <a:ext cx="344042" cy="726193"/>
          </a:xfrm>
          <a:prstGeom prst="rect">
            <a:avLst/>
          </a:prstGeom>
          <a:solidFill>
            <a:srgbClr val="EE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a:p>
        </p:txBody>
      </p:sp>
      <p:pic>
        <p:nvPicPr>
          <p:cNvPr id="5" name="Picture 2">
            <a:extLst>
              <a:ext uri="{FF2B5EF4-FFF2-40B4-BE49-F238E27FC236}">
                <a16:creationId xmlns:a16="http://schemas.microsoft.com/office/drawing/2014/main" id="{55C4AEE6-0A76-BC35-3254-2F4B901D95C5}"/>
              </a:ext>
            </a:extLst>
          </p:cNvPr>
          <p:cNvPicPr>
            <a:picLocks noChangeAspect="1" noChangeArrowheads="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10458163" y="353153"/>
            <a:ext cx="1440160" cy="35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09376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698" r:id="rId37"/>
    <p:sldLayoutId id="2147483699" r:id="rId3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3.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4.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5.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6.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8.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9.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2.xml"/><Relationship Id="rId4" Type="http://schemas.openxmlformats.org/officeDocument/2006/relationships/chart" Target="../charts/char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DE782-FE5A-955E-6492-58292C25B380}"/>
            </a:ext>
          </a:extLst>
        </p:cNvPr>
        <p:cNvGrpSpPr/>
        <p:nvPr/>
      </p:nvGrpSpPr>
      <p:grpSpPr>
        <a:xfrm>
          <a:off x="0" y="0"/>
          <a:ext cx="0" cy="0"/>
          <a:chOff x="0" y="0"/>
          <a:chExt cx="0" cy="0"/>
        </a:xfrm>
      </p:grpSpPr>
      <p:sp>
        <p:nvSpPr>
          <p:cNvPr id="3" name="Retângulo de cantos arredondados 13">
            <a:extLst>
              <a:ext uri="{FF2B5EF4-FFF2-40B4-BE49-F238E27FC236}">
                <a16:creationId xmlns:a16="http://schemas.microsoft.com/office/drawing/2014/main" id="{7A6BDA57-C53E-A195-B02C-7561D0B2A90F}"/>
              </a:ext>
            </a:extLst>
          </p:cNvPr>
          <p:cNvSpPr/>
          <p:nvPr/>
        </p:nvSpPr>
        <p:spPr>
          <a:xfrm>
            <a:off x="4201145" y="4509120"/>
            <a:ext cx="6071319" cy="1866954"/>
          </a:xfrm>
          <a:prstGeom prst="roundRect">
            <a:avLst/>
          </a:prstGeom>
          <a:solidFill>
            <a:srgbClr val="00B2A8">
              <a:alpha val="4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pt-BR" sz="3544" dirty="0">
                <a:solidFill>
                  <a:schemeClr val="bg1"/>
                </a:solidFill>
                <a:latin typeface="Arial Rounded MT Bold" panose="020F0704030504030204" pitchFamily="34" charset="0"/>
              </a:rPr>
              <a:t>Pesquisa de Satisfação com Beneficiários 2026</a:t>
            </a:r>
          </a:p>
          <a:p>
            <a:pPr algn="ctr" fontAlgn="base">
              <a:spcBef>
                <a:spcPct val="0"/>
              </a:spcBef>
              <a:spcAft>
                <a:spcPct val="0"/>
              </a:spcAft>
            </a:pPr>
            <a:r>
              <a:rPr lang="pt-BR" sz="2658" dirty="0">
                <a:solidFill>
                  <a:schemeClr val="bg1"/>
                </a:solidFill>
                <a:latin typeface="Calibri" panose="020F0502020204030204" pitchFamily="34" charset="0"/>
                <a:ea typeface="Calibri" panose="020F0502020204030204" pitchFamily="34" charset="0"/>
                <a:cs typeface="Calibri" panose="020F0502020204030204" pitchFamily="34" charset="0"/>
              </a:rPr>
              <a:t>ANO BASE 2025</a:t>
            </a:r>
          </a:p>
        </p:txBody>
      </p:sp>
      <p:pic>
        <p:nvPicPr>
          <p:cNvPr id="11" name="Imagem 10">
            <a:extLst>
              <a:ext uri="{FF2B5EF4-FFF2-40B4-BE49-F238E27FC236}">
                <a16:creationId xmlns:a16="http://schemas.microsoft.com/office/drawing/2014/main" id="{4514BF0D-A71B-A3BE-A057-91D6ACF35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16" y="5460724"/>
            <a:ext cx="1213129" cy="1196748"/>
          </a:xfrm>
          <a:prstGeom prst="rect">
            <a:avLst/>
          </a:prstGeom>
        </p:spPr>
      </p:pic>
      <p:pic>
        <p:nvPicPr>
          <p:cNvPr id="4" name="Imagem 3">
            <a:extLst>
              <a:ext uri="{FF2B5EF4-FFF2-40B4-BE49-F238E27FC236}">
                <a16:creationId xmlns:a16="http://schemas.microsoft.com/office/drawing/2014/main" id="{B444E48A-A37B-CDCA-71FC-6D4551541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7" y="0"/>
            <a:ext cx="10008608" cy="6688615"/>
          </a:xfrm>
          <a:prstGeom prst="rect">
            <a:avLst/>
          </a:prstGeom>
        </p:spPr>
      </p:pic>
      <p:sp>
        <p:nvSpPr>
          <p:cNvPr id="7" name="Retângulo de cantos arredondados 13">
            <a:extLst>
              <a:ext uri="{FF2B5EF4-FFF2-40B4-BE49-F238E27FC236}">
                <a16:creationId xmlns:a16="http://schemas.microsoft.com/office/drawing/2014/main" id="{EEB964A5-BBC6-3FE1-2174-C9EE6611EAFD}"/>
              </a:ext>
            </a:extLst>
          </p:cNvPr>
          <p:cNvSpPr/>
          <p:nvPr/>
        </p:nvSpPr>
        <p:spPr>
          <a:xfrm>
            <a:off x="4201145" y="4509120"/>
            <a:ext cx="6071319" cy="1866954"/>
          </a:xfrm>
          <a:prstGeom prst="roundRect">
            <a:avLst/>
          </a:prstGeom>
          <a:solidFill>
            <a:srgbClr val="007762">
              <a:alpha val="4588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pt-BR" sz="3544" dirty="0">
                <a:solidFill>
                  <a:schemeClr val="bg1"/>
                </a:solidFill>
                <a:latin typeface="Arial Rounded MT Bold" panose="020F0704030504030204" pitchFamily="34" charset="0"/>
              </a:rPr>
              <a:t>Pesquisa de Satisfação com Beneficiários 2026</a:t>
            </a:r>
          </a:p>
          <a:p>
            <a:pPr algn="ctr" fontAlgn="base">
              <a:spcBef>
                <a:spcPct val="0"/>
              </a:spcBef>
              <a:spcAft>
                <a:spcPct val="0"/>
              </a:spcAft>
            </a:pPr>
            <a:r>
              <a:rPr lang="pt-BR" sz="2658" dirty="0">
                <a:solidFill>
                  <a:schemeClr val="bg1"/>
                </a:solidFill>
                <a:latin typeface="Calibri" panose="020F0502020204030204" pitchFamily="34" charset="0"/>
                <a:ea typeface="Calibri" panose="020F0502020204030204" pitchFamily="34" charset="0"/>
                <a:cs typeface="Calibri" panose="020F0502020204030204" pitchFamily="34" charset="0"/>
              </a:rPr>
              <a:t>ANO BASE 2025</a:t>
            </a:r>
          </a:p>
        </p:txBody>
      </p:sp>
      <p:pic>
        <p:nvPicPr>
          <p:cNvPr id="8" name="Imagem 7">
            <a:extLst>
              <a:ext uri="{FF2B5EF4-FFF2-40B4-BE49-F238E27FC236}">
                <a16:creationId xmlns:a16="http://schemas.microsoft.com/office/drawing/2014/main" id="{CC1FD0CD-9236-6E24-3E47-94D67523F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16" y="5460724"/>
            <a:ext cx="1213129" cy="1196748"/>
          </a:xfrm>
          <a:prstGeom prst="rect">
            <a:avLst/>
          </a:prstGeom>
        </p:spPr>
      </p:pic>
      <p:sp>
        <p:nvSpPr>
          <p:cNvPr id="13" name="Retângulo 12">
            <a:extLst>
              <a:ext uri="{FF2B5EF4-FFF2-40B4-BE49-F238E27FC236}">
                <a16:creationId xmlns:a16="http://schemas.microsoft.com/office/drawing/2014/main" id="{11BE2799-AAD9-D9E8-2E19-31138ECB30D0}"/>
              </a:ext>
            </a:extLst>
          </p:cNvPr>
          <p:cNvSpPr/>
          <p:nvPr/>
        </p:nvSpPr>
        <p:spPr>
          <a:xfrm>
            <a:off x="10023005" y="0"/>
            <a:ext cx="2168995"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reto 18">
            <a:extLst>
              <a:ext uri="{FF2B5EF4-FFF2-40B4-BE49-F238E27FC236}">
                <a16:creationId xmlns:a16="http://schemas.microsoft.com/office/drawing/2014/main" id="{FBBF0632-A09A-D52B-8A95-44DB4DC89EC6}"/>
              </a:ext>
            </a:extLst>
          </p:cNvPr>
          <p:cNvCxnSpPr>
            <a:cxnSpLocks/>
          </p:cNvCxnSpPr>
          <p:nvPr/>
        </p:nvCxnSpPr>
        <p:spPr>
          <a:xfrm>
            <a:off x="10023005" y="6741368"/>
            <a:ext cx="2168995" cy="0"/>
          </a:xfrm>
          <a:prstGeom prst="line">
            <a:avLst/>
          </a:prstGeom>
          <a:ln w="57150">
            <a:solidFill>
              <a:srgbClr val="007762"/>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E13975BD-C00B-2F83-F3C4-EBBE06D5B3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3647" y="416498"/>
            <a:ext cx="2087160" cy="50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438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2857956056"/>
              </p:ext>
            </p:extLst>
          </p:nvPr>
        </p:nvGraphicFramePr>
        <p:xfrm>
          <a:off x="911424" y="1628800"/>
          <a:ext cx="10188000" cy="418588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3 - Comunicação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212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48,6%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44,7%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153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35,1%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19,2%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4 – Atenção em saúde recebida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164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37,6%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46,1%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42,2%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34685029"/>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12,2%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recebi atenção em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
        <p:nvSpPr>
          <p:cNvPr id="8" name="CaixaDeTexto 7">
            <a:extLst>
              <a:ext uri="{FF2B5EF4-FFF2-40B4-BE49-F238E27FC236}">
                <a16:creationId xmlns:a16="http://schemas.microsoft.com/office/drawing/2014/main" id="{D892778A-C9EE-731D-8F9F-F40DEA7D4713}"/>
              </a:ext>
            </a:extLst>
          </p:cNvPr>
          <p:cNvSpPr txBox="1"/>
          <p:nvPr/>
        </p:nvSpPr>
        <p:spPr>
          <a:xfrm>
            <a:off x="-7019" y="908720"/>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1727042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2927164107"/>
              </p:ext>
            </p:extLst>
          </p:nvPr>
        </p:nvGraphicFramePr>
        <p:xfrm>
          <a:off x="911424" y="1340768"/>
          <a:ext cx="10188000" cy="515965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15981">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5 – Lista de médicos (acesso aos prestadores)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24,3%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27,7%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96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18,7%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25,3%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7,6%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8,9%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6125994"/>
                  </a:ext>
                </a:extLst>
              </a:tr>
              <a:tr h="343914">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 acessei a lista de prestadores de serviços credenciados pelo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3260453"/>
                  </a:ext>
                </a:extLst>
              </a:tr>
              <a:tr h="296916">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77726462"/>
                  </a:ext>
                </a:extLst>
              </a:tr>
              <a:tr h="2348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1598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400" b="1" i="0" u="none" strike="noStrike" kern="1200" dirty="0">
                          <a:solidFill>
                            <a:srgbClr val="FFFFFF"/>
                          </a:solidFill>
                          <a:effectLst/>
                          <a:latin typeface="Calibri" panose="020F0502020204030204" pitchFamily="34" charset="0"/>
                          <a:ea typeface="+mn-ea"/>
                          <a:cs typeface="+mn-cs"/>
                        </a:rPr>
                        <a:t>6 - Atendimento multicanal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27,3%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15,9%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6,5%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acessei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8,9%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r h="296916">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88061109"/>
                  </a:ext>
                </a:extLst>
              </a:tr>
            </a:tbl>
          </a:graphicData>
        </a:graphic>
      </p:graphicFrame>
      <p:sp>
        <p:nvSpPr>
          <p:cNvPr id="6" name="CaixaDeTexto 5">
            <a:extLst>
              <a:ext uri="{FF2B5EF4-FFF2-40B4-BE49-F238E27FC236}">
                <a16:creationId xmlns:a16="http://schemas.microsoft.com/office/drawing/2014/main" id="{7037C914-241D-3D0F-6971-323F61EB7FC8}"/>
              </a:ext>
            </a:extLst>
          </p:cNvPr>
          <p:cNvSpPr txBox="1"/>
          <p:nvPr/>
        </p:nvSpPr>
        <p:spPr>
          <a:xfrm>
            <a:off x="-7019" y="908720"/>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123301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3645626308"/>
              </p:ext>
            </p:extLst>
          </p:nvPr>
        </p:nvGraphicFramePr>
        <p:xfrm>
          <a:off x="983432" y="1283617"/>
          <a:ext cx="10188000" cy="450988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p>
                      <a:pPr algn="ctr" fontAlgn="ctr"/>
                      <a:r>
                        <a:rPr lang="pt-BR" sz="1400" b="1" i="0" u="none" strike="noStrike" kern="1200" dirty="0">
                          <a:solidFill>
                            <a:srgbClr val="FFFFFF"/>
                          </a:solidFill>
                          <a:effectLst/>
                          <a:latin typeface="Calibri" panose="020F0502020204030204" pitchFamily="34" charset="0"/>
                          <a:ea typeface="+mn-ea"/>
                          <a:cs typeface="+mn-cs"/>
                        </a:rPr>
                        <a:t>7 - Resolutividade</a:t>
                      </a:r>
                    </a:p>
                  </a:txBody>
                  <a:tcPr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Sim</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24,5%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27,9%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reclamei do meu plano de saúde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47,9%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55,8%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 Não me lembro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8 - Documentos e formulários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15,8%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12,9%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18,7%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144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29,3%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36,7%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49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8,7%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 preenchi documentos ou formulários exigidos pelo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27,0%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 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14,2%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88061109"/>
                  </a:ext>
                </a:extLst>
              </a:tr>
            </a:tbl>
          </a:graphicData>
        </a:graphic>
      </p:graphicFrame>
      <p:sp>
        <p:nvSpPr>
          <p:cNvPr id="6" name="CaixaDeTexto 5">
            <a:extLst>
              <a:ext uri="{FF2B5EF4-FFF2-40B4-BE49-F238E27FC236}">
                <a16:creationId xmlns:a16="http://schemas.microsoft.com/office/drawing/2014/main" id="{41805D3C-1993-3648-04E8-1BAC06D32113}"/>
              </a:ext>
            </a:extLst>
          </p:cNvPr>
          <p:cNvSpPr txBox="1"/>
          <p:nvPr/>
        </p:nvSpPr>
        <p:spPr>
          <a:xfrm>
            <a:off x="-7019" y="908720"/>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378431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1176455506"/>
              </p:ext>
            </p:extLst>
          </p:nvPr>
        </p:nvGraphicFramePr>
        <p:xfrm>
          <a:off x="887529" y="1273167"/>
          <a:ext cx="10188000" cy="483388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9 - Avaliação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146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29,8%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37,2%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178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44,7%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6125994"/>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tenho como avaliar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3260453"/>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10 - Recomendação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Definitivamente 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26,7%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37,8%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Indiferente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7,6%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Recomendaria com ressalvas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324000">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tenho como avaliar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
        <p:nvSpPr>
          <p:cNvPr id="6" name="CaixaDeTexto 5">
            <a:extLst>
              <a:ext uri="{FF2B5EF4-FFF2-40B4-BE49-F238E27FC236}">
                <a16:creationId xmlns:a16="http://schemas.microsoft.com/office/drawing/2014/main" id="{3D506786-5A7F-2329-8FD2-744A8745BCD3}"/>
              </a:ext>
            </a:extLst>
          </p:cNvPr>
          <p:cNvSpPr txBox="1"/>
          <p:nvPr/>
        </p:nvSpPr>
        <p:spPr>
          <a:xfrm>
            <a:off x="-7019" y="908720"/>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187338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7C47-5B55-DEBE-D284-B75EC287730A}"/>
            </a:ext>
          </a:extLst>
        </p:cNvPr>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B9F7C3E3-D986-6ED3-B9A3-76624D28DECA}"/>
              </a:ext>
            </a:extLst>
          </p:cNvPr>
          <p:cNvGraphicFramePr>
            <a:graphicFrameLocks noGrp="1"/>
          </p:cNvGraphicFramePr>
          <p:nvPr>
            <p:extLst>
              <p:ext uri="{D42A27DB-BD31-4B8C-83A1-F6EECF244321}">
                <p14:modId xmlns:p14="http://schemas.microsoft.com/office/powerpoint/2010/main" val="1710546487"/>
              </p:ext>
            </p:extLst>
          </p:nvPr>
        </p:nvGraphicFramePr>
        <p:xfrm>
          <a:off x="263351" y="1052736"/>
          <a:ext cx="2926800" cy="5303540"/>
        </p:xfrm>
        <a:graphic>
          <a:graphicData uri="http://schemas.openxmlformats.org/drawingml/2006/table">
            <a:tbl>
              <a:tblPr/>
              <a:tblGrid>
                <a:gridCol w="1800000">
                  <a:extLst>
                    <a:ext uri="{9D8B030D-6E8A-4147-A177-3AD203B41FA5}">
                      <a16:colId xmlns:a16="http://schemas.microsoft.com/office/drawing/2014/main" val="2479003568"/>
                    </a:ext>
                  </a:extLst>
                </a:gridCol>
                <a:gridCol w="1126800">
                  <a:extLst>
                    <a:ext uri="{9D8B030D-6E8A-4147-A177-3AD203B41FA5}">
                      <a16:colId xmlns:a16="http://schemas.microsoft.com/office/drawing/2014/main" val="3975291648"/>
                    </a:ext>
                  </a:extLst>
                </a:gridCol>
              </a:tblGrid>
              <a:tr h="24107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Distribuição por Cidade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extLst>
                  <a:ext uri="{0D108BD9-81ED-4DB2-BD59-A6C34878D82A}">
                    <a16:rowId xmlns:a16="http://schemas.microsoft.com/office/drawing/2014/main" val="3521881372"/>
                  </a:ext>
                </a:extLst>
              </a:tr>
              <a:tr h="2410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Região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2880109011"/>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Sao Paulo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72,0%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91589148"/>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Guarulhos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38117760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Osasco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2844173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Sao Bernardo Do Campo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5315302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Santo Andre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5335424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Mogi Das Cruzes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4438361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Diadema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253706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Taboao Da Serra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39636713"/>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Suzano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5966739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Santos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2152947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Caraguatatuba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641122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Jundiai</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1713372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Sao Roque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9927756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Poa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705718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Bertioga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5656277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Atibaia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0825169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Sorocaba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24130520"/>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Praia Grande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3597911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Barueri</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78983080"/>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Santana De Parnaiba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40164407"/>
                  </a:ext>
                </a:extLst>
              </a:tr>
            </a:tbl>
          </a:graphicData>
        </a:graphic>
      </p:graphicFrame>
      <p:graphicFrame>
        <p:nvGraphicFramePr>
          <p:cNvPr id="4" name="Tabela 3">
            <a:extLst>
              <a:ext uri="{FF2B5EF4-FFF2-40B4-BE49-F238E27FC236}">
                <a16:creationId xmlns:a16="http://schemas.microsoft.com/office/drawing/2014/main" id="{5370F0C9-98A2-4964-C262-3711CDF3EDD5}"/>
              </a:ext>
            </a:extLst>
          </p:cNvPr>
          <p:cNvGraphicFramePr>
            <a:graphicFrameLocks noGrp="1"/>
          </p:cNvGraphicFramePr>
          <p:nvPr>
            <p:extLst>
              <p:ext uri="{D42A27DB-BD31-4B8C-83A1-F6EECF244321}">
                <p14:modId xmlns:p14="http://schemas.microsoft.com/office/powerpoint/2010/main" val="1635483750"/>
              </p:ext>
            </p:extLst>
          </p:nvPr>
        </p:nvGraphicFramePr>
        <p:xfrm>
          <a:off x="3431704" y="1052736"/>
          <a:ext cx="2253012" cy="5303540"/>
        </p:xfrm>
        <a:graphic>
          <a:graphicData uri="http://schemas.openxmlformats.org/drawingml/2006/table">
            <a:tbl>
              <a:tblPr/>
              <a:tblGrid>
                <a:gridCol w="1126506">
                  <a:extLst>
                    <a:ext uri="{9D8B030D-6E8A-4147-A177-3AD203B41FA5}">
                      <a16:colId xmlns:a16="http://schemas.microsoft.com/office/drawing/2014/main" val="4037291845"/>
                    </a:ext>
                  </a:extLst>
                </a:gridCol>
                <a:gridCol w="1126506">
                  <a:extLst>
                    <a:ext uri="{9D8B030D-6E8A-4147-A177-3AD203B41FA5}">
                      <a16:colId xmlns:a16="http://schemas.microsoft.com/office/drawing/2014/main" val="1869228324"/>
                    </a:ext>
                  </a:extLst>
                </a:gridCol>
              </a:tblGrid>
              <a:tr h="24107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2011348181"/>
                  </a:ext>
                </a:extLst>
              </a:tr>
              <a:tr h="2410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886685681"/>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68,5%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75,6%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26507744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5,4%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225410354"/>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1,5%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4,0%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43134939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67805382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934284843"/>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53029960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902312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152942031"/>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07452120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69749641"/>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77434175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9995216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55458354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8992583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88446478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70378163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93526000"/>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63777697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423889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855746130"/>
                  </a:ext>
                </a:extLst>
              </a:tr>
            </a:tbl>
          </a:graphicData>
        </a:graphic>
      </p:graphicFrame>
      <p:graphicFrame>
        <p:nvGraphicFramePr>
          <p:cNvPr id="6" name="Tabela 5">
            <a:extLst>
              <a:ext uri="{FF2B5EF4-FFF2-40B4-BE49-F238E27FC236}">
                <a16:creationId xmlns:a16="http://schemas.microsoft.com/office/drawing/2014/main" id="{F49F6DB2-E754-4E6F-2E03-E2177DA273F8}"/>
              </a:ext>
            </a:extLst>
          </p:cNvPr>
          <p:cNvGraphicFramePr>
            <a:graphicFrameLocks noGrp="1"/>
          </p:cNvGraphicFramePr>
          <p:nvPr>
            <p:extLst>
              <p:ext uri="{D42A27DB-BD31-4B8C-83A1-F6EECF244321}">
                <p14:modId xmlns:p14="http://schemas.microsoft.com/office/powerpoint/2010/main" val="52516492"/>
              </p:ext>
            </p:extLst>
          </p:nvPr>
        </p:nvGraphicFramePr>
        <p:xfrm>
          <a:off x="6096000" y="1052736"/>
          <a:ext cx="2926800" cy="5303540"/>
        </p:xfrm>
        <a:graphic>
          <a:graphicData uri="http://schemas.openxmlformats.org/drawingml/2006/table">
            <a:tbl>
              <a:tblPr/>
              <a:tblGrid>
                <a:gridCol w="1800000">
                  <a:extLst>
                    <a:ext uri="{9D8B030D-6E8A-4147-A177-3AD203B41FA5}">
                      <a16:colId xmlns:a16="http://schemas.microsoft.com/office/drawing/2014/main" val="2479003568"/>
                    </a:ext>
                  </a:extLst>
                </a:gridCol>
                <a:gridCol w="1126800">
                  <a:extLst>
                    <a:ext uri="{9D8B030D-6E8A-4147-A177-3AD203B41FA5}">
                      <a16:colId xmlns:a16="http://schemas.microsoft.com/office/drawing/2014/main" val="3975291648"/>
                    </a:ext>
                  </a:extLst>
                </a:gridCol>
              </a:tblGrid>
              <a:tr h="24107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Distribuição por Cidade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extLst>
                  <a:ext uri="{0D108BD9-81ED-4DB2-BD59-A6C34878D82A}">
                    <a16:rowId xmlns:a16="http://schemas.microsoft.com/office/drawing/2014/main" val="3521881372"/>
                  </a:ext>
                </a:extLst>
              </a:tr>
              <a:tr h="2410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Região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2880109011"/>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Itaquaquecetuba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9158914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Indaiatuba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38117760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Mairinque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28441739"/>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Itajai</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5315302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Amapa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5335424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Jacarei</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4438361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Piracicaba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253706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Santo Antonio Do Pinhal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39636713"/>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Cajamar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5966739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Sao Vicente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2152947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Piracaia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641122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Franco Da Rocha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1713372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Aracatuba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9927756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Rio Grande Da Serra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705718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Itatiba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5656277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Porto Ferreira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0825169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Cotia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24130520"/>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Guaratingueta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3597911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Vinhedo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78983080"/>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Sao Joao Del Rei</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40164407"/>
                  </a:ext>
                </a:extLst>
              </a:tr>
            </a:tbl>
          </a:graphicData>
        </a:graphic>
      </p:graphicFrame>
      <p:graphicFrame>
        <p:nvGraphicFramePr>
          <p:cNvPr id="7" name="Tabela 6">
            <a:extLst>
              <a:ext uri="{FF2B5EF4-FFF2-40B4-BE49-F238E27FC236}">
                <a16:creationId xmlns:a16="http://schemas.microsoft.com/office/drawing/2014/main" id="{2BE32596-FC3D-FEA4-9F5D-AE27A1B8DA67}"/>
              </a:ext>
            </a:extLst>
          </p:cNvPr>
          <p:cNvGraphicFramePr>
            <a:graphicFrameLocks noGrp="1"/>
          </p:cNvGraphicFramePr>
          <p:nvPr>
            <p:extLst>
              <p:ext uri="{D42A27DB-BD31-4B8C-83A1-F6EECF244321}">
                <p14:modId xmlns:p14="http://schemas.microsoft.com/office/powerpoint/2010/main" val="1197503815"/>
              </p:ext>
            </p:extLst>
          </p:nvPr>
        </p:nvGraphicFramePr>
        <p:xfrm>
          <a:off x="9264353" y="1052736"/>
          <a:ext cx="2253012" cy="5303540"/>
        </p:xfrm>
        <a:graphic>
          <a:graphicData uri="http://schemas.openxmlformats.org/drawingml/2006/table">
            <a:tbl>
              <a:tblPr/>
              <a:tblGrid>
                <a:gridCol w="1126506">
                  <a:extLst>
                    <a:ext uri="{9D8B030D-6E8A-4147-A177-3AD203B41FA5}">
                      <a16:colId xmlns:a16="http://schemas.microsoft.com/office/drawing/2014/main" val="4037291845"/>
                    </a:ext>
                  </a:extLst>
                </a:gridCol>
                <a:gridCol w="1126506">
                  <a:extLst>
                    <a:ext uri="{9D8B030D-6E8A-4147-A177-3AD203B41FA5}">
                      <a16:colId xmlns:a16="http://schemas.microsoft.com/office/drawing/2014/main" val="1869228324"/>
                    </a:ext>
                  </a:extLst>
                </a:gridCol>
              </a:tblGrid>
              <a:tr h="24107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2011348181"/>
                  </a:ext>
                </a:extLst>
              </a:tr>
              <a:tr h="2410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886685681"/>
                  </a:ext>
                </a:extLst>
              </a:tr>
              <a:tr h="241070">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26507744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22541035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43134939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67805382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934284843"/>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53029960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902312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152942031"/>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07452120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69749641"/>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774341757"/>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99952164"/>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554583546"/>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89925832"/>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88446478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703781635"/>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93526000"/>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637776979"/>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42388978"/>
                  </a:ext>
                </a:extLst>
              </a:tr>
              <a:tr h="241070">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855746130"/>
                  </a:ext>
                </a:extLst>
              </a:tr>
            </a:tbl>
          </a:graphicData>
        </a:graphic>
      </p:graphicFrame>
    </p:spTree>
    <p:extLst>
      <p:ext uri="{BB962C8B-B14F-4D97-AF65-F5344CB8AC3E}">
        <p14:creationId xmlns:p14="http://schemas.microsoft.com/office/powerpoint/2010/main" val="203245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79DBDE18-7DA6-C991-C986-E87C95DD1F70}"/>
              </a:ext>
            </a:extLst>
          </p:cNvPr>
          <p:cNvGraphicFramePr>
            <a:graphicFrameLocks noGrp="1"/>
          </p:cNvGraphicFramePr>
          <p:nvPr>
            <p:extLst>
              <p:ext uri="{D42A27DB-BD31-4B8C-83A1-F6EECF244321}">
                <p14:modId xmlns:p14="http://schemas.microsoft.com/office/powerpoint/2010/main" val="1888591439"/>
              </p:ext>
            </p:extLst>
          </p:nvPr>
        </p:nvGraphicFramePr>
        <p:xfrm>
          <a:off x="551384" y="1628800"/>
          <a:ext cx="5371194" cy="3896704"/>
        </p:xfrm>
        <a:graphic>
          <a:graphicData uri="http://schemas.openxmlformats.org/drawingml/2006/table">
            <a:tbl>
              <a:tblPr/>
              <a:tblGrid>
                <a:gridCol w="1780136">
                  <a:extLst>
                    <a:ext uri="{9D8B030D-6E8A-4147-A177-3AD203B41FA5}">
                      <a16:colId xmlns:a16="http://schemas.microsoft.com/office/drawing/2014/main" val="1222817563"/>
                    </a:ext>
                  </a:extLst>
                </a:gridCol>
                <a:gridCol w="1127210">
                  <a:extLst>
                    <a:ext uri="{9D8B030D-6E8A-4147-A177-3AD203B41FA5}">
                      <a16:colId xmlns:a16="http://schemas.microsoft.com/office/drawing/2014/main" val="3014015914"/>
                    </a:ext>
                  </a:extLst>
                </a:gridCol>
                <a:gridCol w="209428">
                  <a:extLst>
                    <a:ext uri="{9D8B030D-6E8A-4147-A177-3AD203B41FA5}">
                      <a16:colId xmlns:a16="http://schemas.microsoft.com/office/drawing/2014/main" val="3266097213"/>
                    </a:ext>
                  </a:extLst>
                </a:gridCol>
                <a:gridCol w="1127210">
                  <a:extLst>
                    <a:ext uri="{9D8B030D-6E8A-4147-A177-3AD203B41FA5}">
                      <a16:colId xmlns:a16="http://schemas.microsoft.com/office/drawing/2014/main" val="653553222"/>
                    </a:ext>
                  </a:extLst>
                </a:gridCol>
                <a:gridCol w="1127210">
                  <a:extLst>
                    <a:ext uri="{9D8B030D-6E8A-4147-A177-3AD203B41FA5}">
                      <a16:colId xmlns:a16="http://schemas.microsoft.com/office/drawing/2014/main" val="4171451215"/>
                    </a:ext>
                  </a:extLst>
                </a:gridCol>
              </a:tblGrid>
              <a:tr h="271936">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Distribuição por Faixa Etária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rgbClr val="404040"/>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3521881372"/>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Faixa Etária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vMerge="1">
                  <a:txBody>
                    <a:bodyPr/>
                    <a:lstStyle/>
                    <a:p>
                      <a:pPr algn="l" fontAlgn="b"/>
                      <a:endParaRPr lang="pt-BR" sz="12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80109011"/>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18 a 25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4,1%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5,7%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191589148"/>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26 a 35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4,6%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6,2%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60326021"/>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36 a 45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17,7%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14,6%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51835570"/>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46 a 55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17,4%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23,8%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329306459"/>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56 a 65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27,1%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34,4%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78344492"/>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Mais de 65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22,2%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19,0%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25,5%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121401038"/>
                  </a:ext>
                </a:extLst>
              </a:tr>
              <a:tr h="21600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rgbClr val="404040"/>
                        </a:solidFill>
                        <a:effectLst/>
                        <a:latin typeface="Calibri" panose="020F0502020204030204" pitchFamily="34" charset="0"/>
                        <a:ea typeface="+mn-ea"/>
                        <a:cs typeface="+mn-cs"/>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pt-BR"/>
                    </a:p>
                  </a:txBody>
                  <a:tcPr marL="9525" marR="9525" marT="9525" marB="0" anchor="ctr">
                    <a:lnL w="381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dirty="0"/>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28792988"/>
                  </a:ext>
                </a:extLst>
              </a:tr>
              <a:tr h="272896">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Distribuição por Gênero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tc vMerge="1">
                  <a:txBody>
                    <a:bodyPr/>
                    <a:lstStyle/>
                    <a:p>
                      <a:pPr algn="l" fontAlgn="b"/>
                      <a:endParaRPr lang="pt-BR" sz="1200" b="1" i="0" u="none" strike="noStrike">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2176954672"/>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Gênero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vMerge="1">
                  <a:txBody>
                    <a:bodyPr/>
                    <a:lstStyle/>
                    <a:p>
                      <a:pPr algn="l" fontAlgn="b"/>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5793248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Feminino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36,9%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dirty="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33,1%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40,7%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18782896"/>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Masculino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63,1%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buNone/>
                      </a:pPr>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pt-BR" sz="1200" b="0" i="0" u="none" strike="noStrike" kern="1200">
                          <a:solidFill>
                            <a:schemeClr val="bg2">
                              <a:lumMod val="50000"/>
                            </a:schemeClr>
                          </a:solidFill>
                          <a:effectLst/>
                          <a:latin typeface="Calibri" panose="020F0502020204030204" pitchFamily="34" charset="0"/>
                          <a:ea typeface="+mn-ea"/>
                          <a:cs typeface="+mn-cs"/>
                        </a:rPr>
                        <a:t>59,3%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buNone/>
                      </a:pPr>
                      <a:r>
                        <a:rPr lang="pt-BR" sz="1200" b="0" i="0" u="none" strike="noStrike" kern="1200" dirty="0">
                          <a:solidFill>
                            <a:schemeClr val="bg2">
                              <a:lumMod val="50000"/>
                            </a:schemeClr>
                          </a:solidFill>
                          <a:effectLst/>
                          <a:latin typeface="Calibri" panose="020F0502020204030204" pitchFamily="34" charset="0"/>
                          <a:ea typeface="+mn-ea"/>
                          <a:cs typeface="+mn-cs"/>
                        </a:rPr>
                        <a:t>66,9%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682009218"/>
                  </a:ext>
                </a:extLst>
              </a:tr>
            </a:tbl>
          </a:graphicData>
        </a:graphic>
      </p:graphicFrame>
    </p:spTree>
    <p:extLst>
      <p:ext uri="{BB962C8B-B14F-4D97-AF65-F5344CB8AC3E}">
        <p14:creationId xmlns:p14="http://schemas.microsoft.com/office/powerpoint/2010/main" val="78651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A78D39F-320F-19E0-EA54-43F337B7BDC1}"/>
              </a:ext>
            </a:extLst>
          </p:cNvPr>
          <p:cNvSpPr txBox="1"/>
          <p:nvPr/>
        </p:nvSpPr>
        <p:spPr>
          <a:xfrm>
            <a:off x="6240016" y="990832"/>
            <a:ext cx="1267655" cy="317186"/>
          </a:xfrm>
          <a:prstGeom prst="rect">
            <a:avLst/>
          </a:prstGeom>
          <a:noFill/>
          <a:effectLst/>
        </p:spPr>
        <p:txBody>
          <a:bodyPr wrap="square" lIns="100760" tIns="50379" rIns="100760" bIns="50379" rtlCol="0">
            <a:spAutoFit/>
          </a:bodyPr>
          <a:lstStyle>
            <a:defPPr>
              <a:defRPr lang="pt-BR"/>
            </a:defPPr>
            <a:lvl1pPr>
              <a:defRPr sz="1600" b="1">
                <a:solidFill>
                  <a:schemeClr val="bg2">
                    <a:lumMod val="50000"/>
                  </a:schemeClr>
                </a:solidFill>
              </a:defRPr>
            </a:lvl1pPr>
          </a:lstStyle>
          <a:p>
            <a:pPr fontAlgn="auto">
              <a:spcBef>
                <a:spcPts val="0"/>
              </a:spcBef>
              <a:spcAft>
                <a:spcPts val="0"/>
              </a:spcAft>
            </a:pPr>
            <a:r>
              <a:rPr lang="pt-BR" sz="1400" dirty="0">
                <a:latin typeface="Calibri" panose="020F0502020204030204"/>
                <a:cs typeface="+mn-cs"/>
              </a:rPr>
              <a:t>Gênero </a:t>
            </a:r>
          </a:p>
        </p:txBody>
      </p:sp>
      <p:cxnSp>
        <p:nvCxnSpPr>
          <p:cNvPr id="11" name="Conector reto 10">
            <a:extLst>
              <a:ext uri="{FF2B5EF4-FFF2-40B4-BE49-F238E27FC236}">
                <a16:creationId xmlns:a16="http://schemas.microsoft.com/office/drawing/2014/main" id="{5382509A-C947-B0BF-F6C4-A5455E4F1B16}"/>
              </a:ext>
            </a:extLst>
          </p:cNvPr>
          <p:cNvCxnSpPr>
            <a:cxnSpLocks/>
          </p:cNvCxnSpPr>
          <p:nvPr/>
        </p:nvCxnSpPr>
        <p:spPr>
          <a:xfrm>
            <a:off x="6096000" y="1124745"/>
            <a:ext cx="0" cy="4992555"/>
          </a:xfrm>
          <a:prstGeom prst="line">
            <a:avLst/>
          </a:prstGeom>
          <a:noFill/>
          <a:ln w="6350" cap="flat" cmpd="sng" algn="ctr">
            <a:solidFill>
              <a:sysClr val="window" lastClr="FFFFFF">
                <a:lumMod val="85000"/>
              </a:sysClr>
            </a:solidFill>
            <a:prstDash val="solid"/>
            <a:miter lim="800000"/>
          </a:ln>
          <a:effectLst/>
        </p:spPr>
      </p:cxnSp>
      <p:sp>
        <p:nvSpPr>
          <p:cNvPr id="12" name="CaixaDeTexto 11">
            <a:extLst>
              <a:ext uri="{FF2B5EF4-FFF2-40B4-BE49-F238E27FC236}">
                <a16:creationId xmlns:a16="http://schemas.microsoft.com/office/drawing/2014/main" id="{BF9B6AD3-1451-7737-2D8F-E7DCA9BF9F70}"/>
              </a:ext>
            </a:extLst>
          </p:cNvPr>
          <p:cNvSpPr txBox="1"/>
          <p:nvPr/>
        </p:nvSpPr>
        <p:spPr>
          <a:xfrm>
            <a:off x="-25846" y="6458387"/>
            <a:ext cx="2833350" cy="230780"/>
          </a:xfrm>
          <a:prstGeom prst="rect">
            <a:avLst/>
          </a:prstGeom>
          <a:noFill/>
        </p:spPr>
        <p:txBody>
          <a:bodyPr wrap="square" lIns="91390" tIns="45694" rIns="91390" bIns="45694" rtlCol="0">
            <a:spAutoFit/>
          </a:bodyPr>
          <a:lstStyle>
            <a:defPPr>
              <a:defRPr lang="pt-BR"/>
            </a:defPPr>
            <a:lvl1pPr defTabSz="1219535">
              <a:defRPr sz="1000" kern="0">
                <a:solidFill>
                  <a:srgbClr val="4D4E53"/>
                </a:solidFill>
              </a:defRPr>
            </a:lvl1pPr>
          </a:lstStyle>
          <a:p>
            <a:pPr fontAlgn="auto">
              <a:spcBef>
                <a:spcPts val="0"/>
              </a:spcBef>
              <a:spcAft>
                <a:spcPts val="0"/>
              </a:spcAft>
            </a:pPr>
            <a:r>
              <a:rPr lang="pt-BR" sz="900" dirty="0">
                <a:solidFill>
                  <a:schemeClr val="bg2">
                    <a:lumMod val="50000"/>
                  </a:schemeClr>
                </a:solidFill>
                <a:latin typeface="Calibri" panose="020F0502020204030204"/>
                <a:cs typeface="+mn-cs"/>
              </a:rPr>
              <a:t>Nota: Resultados apresentados em percentual (%).</a:t>
            </a:r>
          </a:p>
        </p:txBody>
      </p:sp>
      <p:sp>
        <p:nvSpPr>
          <p:cNvPr id="13" name="CaixaDeTexto 12">
            <a:extLst>
              <a:ext uri="{FF2B5EF4-FFF2-40B4-BE49-F238E27FC236}">
                <a16:creationId xmlns:a16="http://schemas.microsoft.com/office/drawing/2014/main" id="{D2CE2DE7-1400-742B-40BD-F27401DA7FEC}"/>
              </a:ext>
            </a:extLst>
          </p:cNvPr>
          <p:cNvSpPr txBox="1"/>
          <p:nvPr/>
        </p:nvSpPr>
        <p:spPr>
          <a:xfrm>
            <a:off x="119336" y="980729"/>
            <a:ext cx="1033360"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Faixa Etária</a:t>
            </a:r>
          </a:p>
        </p:txBody>
      </p:sp>
      <p:sp>
        <p:nvSpPr>
          <p:cNvPr id="14" name="Retângulo 13">
            <a:extLst>
              <a:ext uri="{FF2B5EF4-FFF2-40B4-BE49-F238E27FC236}">
                <a16:creationId xmlns:a16="http://schemas.microsoft.com/office/drawing/2014/main" id="{8075457A-F4F7-6047-41F0-FA846CE6782E}"/>
              </a:ext>
            </a:extLst>
          </p:cNvPr>
          <p:cNvSpPr/>
          <p:nvPr/>
        </p:nvSpPr>
        <p:spPr>
          <a:xfrm>
            <a:off x="7422753" y="5013177"/>
            <a:ext cx="3281759" cy="541249"/>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ctr" fontAlgn="auto">
              <a:spcBef>
                <a:spcPts val="0"/>
              </a:spcBef>
              <a:spcAft>
                <a:spcPts val="0"/>
              </a:spcAft>
              <a:defRPr/>
            </a:pPr>
            <a:r>
              <a:rPr lang="pt-BR" sz="1600" kern="0" dirty="0">
                <a:solidFill>
                  <a:schemeClr val="bg2">
                    <a:lumMod val="50000"/>
                  </a:schemeClr>
                </a:solidFill>
                <a:latin typeface="Calibri" panose="020F0502020204030204"/>
                <a:cs typeface="Times New Roman" panose="02020603050405020304" pitchFamily="18" charset="0"/>
              </a:rPr>
              <a:t>Beneficiários com 18 anos ou mais</a:t>
            </a:r>
          </a:p>
        </p:txBody>
      </p:sp>
      <p:grpSp>
        <p:nvGrpSpPr>
          <p:cNvPr id="2" name="Agrupar 1">
            <a:extLst>
              <a:ext uri="{FF2B5EF4-FFF2-40B4-BE49-F238E27FC236}">
                <a16:creationId xmlns:a16="http://schemas.microsoft.com/office/drawing/2014/main" id="{8F822ECD-1C36-4F62-9236-73F95B00AC92}"/>
              </a:ext>
            </a:extLst>
          </p:cNvPr>
          <p:cNvGrpSpPr/>
          <p:nvPr/>
        </p:nvGrpSpPr>
        <p:grpSpPr>
          <a:xfrm>
            <a:off x="7454649" y="1396299"/>
            <a:ext cx="3281759" cy="3600400"/>
            <a:chOff x="0" y="0"/>
            <a:chExt cx="2237239" cy="2543175"/>
          </a:xfrm>
        </p:grpSpPr>
        <p:pic>
          <p:nvPicPr>
            <p:cNvPr id="4" name="Imagem 3" descr="Free vector graphic: Silhouette, Man, Women'S - Free Image ...">
              <a:extLst>
                <a:ext uri="{FF2B5EF4-FFF2-40B4-BE49-F238E27FC236}">
                  <a16:creationId xmlns:a16="http://schemas.microsoft.com/office/drawing/2014/main" id="{639A07C3-BCB8-476A-B306-528404F04DF3}"/>
                </a:ext>
              </a:extLst>
            </p:cNvPr>
            <p:cNvPicPr>
              <a:picLocks noChangeAspect="1"/>
            </p:cNvPicPr>
            <p:nvPr/>
          </p:nvPicPr>
          <p:blipFill rotWithShape="1">
            <a:blip r:embed="rId2"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5"/>
            </a:xfrm>
            <a:prstGeom prst="rect">
              <a:avLst/>
            </a:prstGeom>
          </p:spPr>
        </p:pic>
        <p:pic>
          <p:nvPicPr>
            <p:cNvPr id="5" name="Imagem 4" descr="Free vector graphic: Silhouette, Man, Women'S - Free Image ...">
              <a:extLst>
                <a:ext uri="{FF2B5EF4-FFF2-40B4-BE49-F238E27FC236}">
                  <a16:creationId xmlns:a16="http://schemas.microsoft.com/office/drawing/2014/main" id="{24764DA9-647A-4163-8FD4-0BB87A3BD289}"/>
                </a:ext>
              </a:extLst>
            </p:cNvPr>
            <p:cNvPicPr>
              <a:picLocks noChangeAspect="1"/>
            </p:cNvPicPr>
            <p:nvPr/>
          </p:nvPicPr>
          <p:blipFill rotWithShape="1">
            <a:blip r:embed="rId3" cstate="print">
              <a:duotone>
                <a:prstClr val="black"/>
                <a:srgbClr val="FF66CC">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6" name="Gráfico 5">
              <a:extLst>
                <a:ext uri="{FF2B5EF4-FFF2-40B4-BE49-F238E27FC236}">
                  <a16:creationId xmlns:a16="http://schemas.microsoft.com/office/drawing/2014/main" id="{67D4B416-DC16-4923-A983-4AEE220045DE}"/>
                </a:ext>
              </a:extLst>
            </p:cNvPr>
            <p:cNvGraphicFramePr>
              <a:graphicFrameLocks/>
            </p:cNvGraphicFramePr>
            <p:nvPr/>
          </p:nvGraphicFramePr>
          <p:xfrm>
            <a:off x="0" y="0"/>
            <a:ext cx="2237239" cy="2543175"/>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7" name="Gráfico 6">
            <a:extLst>
              <a:ext uri="{FF2B5EF4-FFF2-40B4-BE49-F238E27FC236}">
                <a16:creationId xmlns:a16="http://schemas.microsoft.com/office/drawing/2014/main" id="{425F503C-DA45-45C0-90E1-7BB8CACBC608}"/>
              </a:ext>
            </a:extLst>
          </p:cNvPr>
          <p:cNvGraphicFramePr>
            <a:graphicFrameLocks/>
          </p:cNvGraphicFramePr>
          <p:nvPr>
            <p:extLst>
              <p:ext uri="{D42A27DB-BD31-4B8C-83A1-F6EECF244321}">
                <p14:modId xmlns:p14="http://schemas.microsoft.com/office/powerpoint/2010/main" val="1788008151"/>
              </p:ext>
            </p:extLst>
          </p:nvPr>
        </p:nvGraphicFramePr>
        <p:xfrm>
          <a:off x="440961" y="1591021"/>
          <a:ext cx="5210175" cy="42862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7175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880147"/>
            <a:ext cx="12192000" cy="532629"/>
          </a:xfrm>
          <a:prstGeom prst="rect">
            <a:avLst/>
          </a:prstGeom>
          <a:noFill/>
          <a:effectLst/>
        </p:spPr>
        <p:txBody>
          <a:bodyPr wrap="square" lIns="100760" tIns="50379" rIns="100760" bIns="50379"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1 - Nos 12 últimos meses, com que frequência você conseguiu ter cuidados de saúde (por exemplo: consultas, exames ou tratamentos) por meio de seu plano de saúde quando necessitou?</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1717342908"/>
              </p:ext>
            </p:extLst>
          </p:nvPr>
        </p:nvGraphicFramePr>
        <p:xfrm>
          <a:off x="57698" y="4611216"/>
          <a:ext cx="7046414" cy="762000"/>
        </p:xfrm>
        <a:graphic>
          <a:graphicData uri="http://schemas.openxmlformats.org/drawingml/2006/table">
            <a:tbl>
              <a:tblPr/>
              <a:tblGrid>
                <a:gridCol w="7046414">
                  <a:extLst>
                    <a:ext uri="{9D8B030D-6E8A-4147-A177-3AD203B41FA5}">
                      <a16:colId xmlns:a16="http://schemas.microsoft.com/office/drawing/2014/main" val="162966755"/>
                    </a:ext>
                  </a:extLst>
                </a:gridCol>
              </a:tblGrid>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422</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3.93.</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procurei = Nos últimos 12 meses não procurei cuidados de saúde: </a:t>
                      </a:r>
                      <a:r>
                        <a:rPr lang="pt-BR" sz="1000" b="1" i="0" u="none" strike="noStrike" dirty="0">
                          <a:solidFill>
                            <a:srgbClr val="404040"/>
                          </a:solidFill>
                          <a:effectLst/>
                          <a:latin typeface="Calibri" panose="020F0502020204030204" pitchFamily="34" charset="0"/>
                        </a:rPr>
                        <a:t>9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5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8" name="Tabela 7">
            <a:extLst>
              <a:ext uri="{FF2B5EF4-FFF2-40B4-BE49-F238E27FC236}">
                <a16:creationId xmlns:a16="http://schemas.microsoft.com/office/drawing/2014/main" id="{613D99B1-0E2A-31CE-DCE8-E84771261E56}"/>
              </a:ext>
            </a:extLst>
          </p:cNvPr>
          <p:cNvGraphicFramePr>
            <a:graphicFrameLocks noGrp="1"/>
          </p:cNvGraphicFramePr>
          <p:nvPr>
            <p:extLst>
              <p:ext uri="{D42A27DB-BD31-4B8C-83A1-F6EECF244321}">
                <p14:modId xmlns:p14="http://schemas.microsoft.com/office/powerpoint/2010/main" val="723614204"/>
              </p:ext>
            </p:extLst>
          </p:nvPr>
        </p:nvGraphicFramePr>
        <p:xfrm>
          <a:off x="99070" y="3573016"/>
          <a:ext cx="5420866" cy="803273"/>
        </p:xfrm>
        <a:graphic>
          <a:graphicData uri="http://schemas.openxmlformats.org/drawingml/2006/table">
            <a:tbl>
              <a:tblPr/>
              <a:tblGrid>
                <a:gridCol w="1070788">
                  <a:extLst>
                    <a:ext uri="{9D8B030D-6E8A-4147-A177-3AD203B41FA5}">
                      <a16:colId xmlns:a16="http://schemas.microsoft.com/office/drawing/2014/main" val="2165280647"/>
                    </a:ext>
                  </a:extLst>
                </a:gridCol>
                <a:gridCol w="1070788">
                  <a:extLst>
                    <a:ext uri="{9D8B030D-6E8A-4147-A177-3AD203B41FA5}">
                      <a16:colId xmlns:a16="http://schemas.microsoft.com/office/drawing/2014/main" val="3298146854"/>
                    </a:ext>
                  </a:extLst>
                </a:gridCol>
                <a:gridCol w="1070788">
                  <a:extLst>
                    <a:ext uri="{9D8B030D-6E8A-4147-A177-3AD203B41FA5}">
                      <a16:colId xmlns:a16="http://schemas.microsoft.com/office/drawing/2014/main" val="2970168599"/>
                    </a:ext>
                  </a:extLst>
                </a:gridCol>
                <a:gridCol w="1070788">
                  <a:extLst>
                    <a:ext uri="{9D8B030D-6E8A-4147-A177-3AD203B41FA5}">
                      <a16:colId xmlns:a16="http://schemas.microsoft.com/office/drawing/2014/main" val="3009002003"/>
                    </a:ext>
                  </a:extLst>
                </a:gridCol>
                <a:gridCol w="568857">
                  <a:extLst>
                    <a:ext uri="{9D8B030D-6E8A-4147-A177-3AD203B41FA5}">
                      <a16:colId xmlns:a16="http://schemas.microsoft.com/office/drawing/2014/main" val="2071753375"/>
                    </a:ext>
                  </a:extLst>
                </a:gridCol>
                <a:gridCol w="568857">
                  <a:extLst>
                    <a:ext uri="{9D8B030D-6E8A-4147-A177-3AD203B41FA5}">
                      <a16:colId xmlns:a16="http://schemas.microsoft.com/office/drawing/2014/main" val="3657888480"/>
                    </a:ext>
                  </a:extLst>
                </a:gridCol>
              </a:tblGrid>
              <a:tr h="3494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Nunca</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Às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Na maioria</a:t>
                      </a:r>
                    </a:p>
                    <a:p>
                      <a:pPr algn="ctr" fontAlgn="b"/>
                      <a:r>
                        <a:rPr lang="pt-BR" sz="1100" b="0" i="0" u="none" strike="noStrike" dirty="0">
                          <a:solidFill>
                            <a:srgbClr val="404040"/>
                          </a:solidFill>
                          <a:effectLst/>
                          <a:latin typeface="Calibri" panose="020F0502020204030204" pitchFamily="34" charset="0"/>
                        </a:rPr>
                        <a:t>das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Sempre</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procurei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p>
                      <a:pPr algn="ctr" fontAlgn="b"/>
                      <a:r>
                        <a:rPr lang="pt-BR" sz="1100" b="0" i="0" u="none" strike="noStrike" dirty="0">
                          <a:solidFill>
                            <a:srgbClr val="404040"/>
                          </a:solidFill>
                          <a:effectLst/>
                          <a:latin typeface="Calibri" panose="020F0502020204030204" pitchFamily="34" charset="0"/>
                        </a:rPr>
                        <a:t>Sei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31773">
                <a:tc>
                  <a:txBody>
                    <a:bodyPr/>
                    <a:lstStyle/>
                    <a:p>
                      <a:pPr algn="ctr" rtl="0" fontAlgn="ctr">
                        <a:buNone/>
                      </a:pPr>
                      <a:r>
                        <a:rPr lang="pt-BR" sz="1000" b="0" i="0" u="none" strike="noStrike" dirty="0">
                          <a:solidFill>
                            <a:srgbClr val="404040"/>
                          </a:solidFill>
                          <a:effectLst/>
                          <a:latin typeface="Calibri" panose="020F0502020204030204" pitchFamily="34" charset="0"/>
                        </a:rPr>
                        <a:t>0,7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14,7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29,1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52,3</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1,1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graphicFrame>
        <p:nvGraphicFramePr>
          <p:cNvPr id="10" name="Tabela 9">
            <a:extLst>
              <a:ext uri="{FF2B5EF4-FFF2-40B4-BE49-F238E27FC236}">
                <a16:creationId xmlns:a16="http://schemas.microsoft.com/office/drawing/2014/main" id="{CB61E4CB-3FC0-ED88-A3E0-29022094332A}"/>
              </a:ext>
            </a:extLst>
          </p:cNvPr>
          <p:cNvGraphicFramePr>
            <a:graphicFrameLocks noGrp="1"/>
          </p:cNvGraphicFramePr>
          <p:nvPr>
            <p:extLst>
              <p:ext uri="{D42A27DB-BD31-4B8C-83A1-F6EECF244321}">
                <p14:modId xmlns:p14="http://schemas.microsoft.com/office/powerpoint/2010/main" val="1906377467"/>
              </p:ext>
            </p:extLst>
          </p:nvPr>
        </p:nvGraphicFramePr>
        <p:xfrm>
          <a:off x="7248128" y="1272902"/>
          <a:ext cx="4789468" cy="3524250"/>
        </p:xfrm>
        <a:graphic>
          <a:graphicData uri="http://schemas.openxmlformats.org/drawingml/2006/table">
            <a:tbl>
              <a:tblPr/>
              <a:tblGrid>
                <a:gridCol w="1189468">
                  <a:extLst>
                    <a:ext uri="{9D8B030D-6E8A-4147-A177-3AD203B41FA5}">
                      <a16:colId xmlns:a16="http://schemas.microsoft.com/office/drawing/2014/main" val="4043476719"/>
                    </a:ext>
                  </a:extLst>
                </a:gridCol>
                <a:gridCol w="900000">
                  <a:extLst>
                    <a:ext uri="{9D8B030D-6E8A-4147-A177-3AD203B41FA5}">
                      <a16:colId xmlns:a16="http://schemas.microsoft.com/office/drawing/2014/main" val="887322865"/>
                    </a:ext>
                  </a:extLst>
                </a:gridCol>
                <a:gridCol w="900000">
                  <a:extLst>
                    <a:ext uri="{9D8B030D-6E8A-4147-A177-3AD203B41FA5}">
                      <a16:colId xmlns:a16="http://schemas.microsoft.com/office/drawing/2014/main" val="3504795122"/>
                    </a:ext>
                  </a:extLst>
                </a:gridCol>
                <a:gridCol w="900000">
                  <a:extLst>
                    <a:ext uri="{9D8B030D-6E8A-4147-A177-3AD203B41FA5}">
                      <a16:colId xmlns:a16="http://schemas.microsoft.com/office/drawing/2014/main" val="4252080179"/>
                    </a:ext>
                  </a:extLst>
                </a:gridCol>
                <a:gridCol w="900000">
                  <a:extLst>
                    <a:ext uri="{9D8B030D-6E8A-4147-A177-3AD203B41FA5}">
                      <a16:colId xmlns:a16="http://schemas.microsoft.com/office/drawing/2014/main" val="2431796243"/>
                    </a:ext>
                  </a:extLst>
                </a:gridCol>
              </a:tblGrid>
              <a:tr h="3088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Nunca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Às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Na maioria</a:t>
                      </a:r>
                      <a:br>
                        <a:rPr lang="pt-BR" sz="1200" b="1" i="0" u="none" strike="noStrike" dirty="0">
                          <a:solidFill>
                            <a:schemeClr val="bg1"/>
                          </a:solidFill>
                          <a:effectLst/>
                          <a:latin typeface="Calibri" panose="020F0502020204030204" pitchFamily="34" charset="0"/>
                        </a:rPr>
                      </a:br>
                      <a:r>
                        <a:rPr lang="pt-BR" sz="1200" b="1" i="0" u="none" strike="noStrike" dirty="0">
                          <a:solidFill>
                            <a:schemeClr val="bg1"/>
                          </a:solidFill>
                          <a:effectLst/>
                          <a:latin typeface="Calibri" panose="020F0502020204030204" pitchFamily="34" charset="0"/>
                        </a:rPr>
                        <a:t> das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Sempre</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13,4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30,6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55,4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86,0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408628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29,8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53,2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83,0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72181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519626964"/>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12,5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12,5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18,8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56,3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75,0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479814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15,8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42,1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42,1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84,2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84359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32,4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59,5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91,9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897449"/>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17,4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27,9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53,5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81,4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7845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53,1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83,1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3961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29,9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53,6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83,5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550521"/>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47328" y="5528498"/>
            <a:ext cx="12097344"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endParaRPr lang="pt-BR" sz="1200" b="1" kern="0" dirty="0">
                <a:solidFill>
                  <a:schemeClr val="bg2">
                    <a:lumMod val="50000"/>
                  </a:schemeClr>
                </a:solidFill>
                <a:latin typeface="Calibri" panose="020F0502020204030204"/>
                <a:cs typeface="Times New Roman" panose="02020603050405020304" pitchFamily="18"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29200"/>
              <a:ext cx="10656529" cy="1015663"/>
            </a:xfrm>
            <a:prstGeom prst="rect">
              <a:avLst/>
            </a:prstGeom>
            <a:noFill/>
          </p:spPr>
          <p:txBody>
            <a:bodyPr wrap="square" rtlCol="0">
              <a:spAutoFit/>
            </a:bodyPr>
            <a:lstStyle/>
            <a:p>
              <a:pPr algn="just" fontAlgn="auto">
                <a:spcBef>
                  <a:spcPts val="0"/>
                </a:spcBef>
                <a:spcAft>
                  <a:spcPts val="0"/>
                </a:spcAft>
              </a:pPr>
              <a:r>
                <a:rPr lang="pt-BR" sz="1200" dirty="0">
                  <a:solidFill>
                    <a:schemeClr val="tx1">
                      <a:lumMod val="75000"/>
                      <a:lumOff val="25000"/>
                    </a:schemeClr>
                  </a:solidFill>
                  <a:latin typeface="Calibri" panose="020F0502020204030204"/>
                  <a:cs typeface="Times New Roman" panose="02020603050405020304" pitchFamily="18" charset="0"/>
                </a:rPr>
                <a:t>Dentre os beneficiários que tiveram cuidados de saúde e souberam responder, </a:t>
              </a:r>
              <a:r>
                <a:rPr lang="pt-BR" sz="1200" b="1" dirty="0">
                  <a:solidFill>
                    <a:schemeClr val="tx1">
                      <a:lumMod val="75000"/>
                      <a:lumOff val="25000"/>
                    </a:schemeClr>
                  </a:solidFill>
                  <a:latin typeface="Calibri" panose="020F0502020204030204"/>
                  <a:cs typeface="Times New Roman" panose="02020603050405020304" pitchFamily="18" charset="0"/>
                </a:rPr>
                <a:t>84,1%</a:t>
              </a:r>
              <a:r>
                <a:rPr lang="pt-BR" sz="1200" dirty="0">
                  <a:solidFill>
                    <a:schemeClr val="tx1">
                      <a:lumMod val="75000"/>
                      <a:lumOff val="25000"/>
                    </a:schemeClr>
                  </a:solidFill>
                  <a:latin typeface="Calibri" panose="020F0502020204030204"/>
                  <a:cs typeface="Times New Roman" panose="02020603050405020304" pitchFamily="18" charset="0"/>
                </a:rPr>
                <a:t> conseguiram ter cuidados de saúde </a:t>
              </a:r>
              <a:r>
                <a:rPr lang="pt-BR" sz="1200" b="1" dirty="0">
                  <a:solidFill>
                    <a:schemeClr val="tx1">
                      <a:lumMod val="75000"/>
                      <a:lumOff val="25000"/>
                    </a:schemeClr>
                  </a:solidFill>
                  <a:latin typeface="Calibri" panose="020F0502020204030204"/>
                  <a:cs typeface="Times New Roman" panose="02020603050405020304" pitchFamily="18" charset="0"/>
                </a:rPr>
                <a:t>Sempre</a:t>
              </a:r>
              <a:r>
                <a:rPr lang="pt-BR" sz="1200" dirty="0">
                  <a:solidFill>
                    <a:schemeClr val="tx1">
                      <a:lumMod val="75000"/>
                      <a:lumOff val="25000"/>
                    </a:schemeClr>
                  </a:solidFill>
                  <a:latin typeface="Calibri" panose="020F0502020204030204"/>
                  <a:cs typeface="Times New Roman" panose="02020603050405020304" pitchFamily="18" charset="0"/>
                </a:rPr>
                <a:t> ou </a:t>
              </a:r>
              <a:r>
                <a:rPr lang="pt-BR" sz="1200" b="1" dirty="0">
                  <a:solidFill>
                    <a:schemeClr val="tx1">
                      <a:lumMod val="75000"/>
                      <a:lumOff val="25000"/>
                    </a:schemeClr>
                  </a:solidFill>
                  <a:latin typeface="Calibri" panose="020F0502020204030204"/>
                  <a:cs typeface="Times New Roman" panose="02020603050405020304" pitchFamily="18" charset="0"/>
                </a:rPr>
                <a:t>Na maioria das vezes</a:t>
              </a:r>
              <a:r>
                <a:rPr lang="pt-BR" sz="1200" dirty="0">
                  <a:solidFill>
                    <a:schemeClr val="tx1">
                      <a:lumMod val="75000"/>
                      <a:lumOff val="25000"/>
                    </a:schemeClr>
                  </a:solidFill>
                  <a:latin typeface="Calibri" panose="020F0502020204030204"/>
                  <a:cs typeface="Times New Roman" panose="02020603050405020304" pitchFamily="18" charset="0"/>
                </a:rPr>
                <a:t>, classificando o atributo em patamar de </a:t>
              </a:r>
              <a:r>
                <a:rPr lang="pt-BR" sz="1200" b="1" dirty="0">
                  <a:solidFill>
                    <a:schemeClr val="tx1">
                      <a:lumMod val="75000"/>
                      <a:lumOff val="25000"/>
                    </a:schemeClr>
                  </a:solidFill>
                  <a:latin typeface="Calibri" panose="020F0502020204030204"/>
                  <a:cs typeface="Times New Roman" panose="02020603050405020304" pitchFamily="18" charset="0"/>
                </a:rPr>
                <a:t>Conformidade</a:t>
              </a:r>
              <a:r>
                <a:rPr lang="pt-BR" sz="1200" dirty="0">
                  <a:solidFill>
                    <a:schemeClr val="tx1">
                      <a:lumMod val="75000"/>
                      <a:lumOff val="25000"/>
                    </a:schemeClr>
                  </a:solidFill>
                  <a:latin typeface="Calibri" panose="020F0502020204030204"/>
                  <a:cs typeface="Times New Roman" panose="02020603050405020304" pitchFamily="18"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Ponto positivo para a opção </a:t>
              </a:r>
              <a:r>
                <a:rPr lang="pt-BR" sz="1200" b="1" dirty="0">
                  <a:solidFill>
                    <a:schemeClr val="tx1">
                      <a:lumMod val="75000"/>
                      <a:lumOff val="25000"/>
                    </a:schemeClr>
                  </a:solidFill>
                  <a:latin typeface="Calibri" panose="020F0502020204030204" pitchFamily="34" charset="0"/>
                  <a:cs typeface="Calibri" panose="020F0502020204030204" pitchFamily="34" charset="0"/>
                </a:rPr>
                <a:t>Nunca</a:t>
              </a:r>
              <a:r>
                <a:rPr lang="pt-BR" sz="1200" dirty="0">
                  <a:solidFill>
                    <a:schemeClr val="tx1">
                      <a:lumMod val="75000"/>
                      <a:lumOff val="25000"/>
                    </a:schemeClr>
                  </a:solidFill>
                  <a:latin typeface="Calibri" panose="020F0502020204030204" pitchFamily="34" charset="0"/>
                  <a:cs typeface="Calibri" panose="020F0502020204030204" pitchFamily="34" charset="0"/>
                </a:rPr>
                <a:t> com apenas </a:t>
              </a:r>
              <a:r>
                <a:rPr lang="pt-BR" sz="1200" b="1" dirty="0">
                  <a:solidFill>
                    <a:schemeClr val="tx1">
                      <a:lumMod val="75000"/>
                      <a:lumOff val="25000"/>
                    </a:schemeClr>
                  </a:solidFill>
                  <a:latin typeface="Calibri" panose="020F0502020204030204" pitchFamily="34" charset="0"/>
                  <a:cs typeface="Calibri" panose="020F0502020204030204" pitchFamily="34" charset="0"/>
                </a:rPr>
                <a:t>0,7% </a:t>
              </a:r>
              <a:r>
                <a:rPr lang="pt-BR" sz="1200" dirty="0">
                  <a:solidFill>
                    <a:schemeClr val="tx1">
                      <a:lumMod val="75000"/>
                      <a:lumOff val="25000"/>
                    </a:schemeClr>
                  </a:solidFill>
                  <a:latin typeface="Calibri" panose="020F0502020204030204" pitchFamily="34" charset="0"/>
                  <a:cs typeface="Calibri" panose="020F0502020204030204" pitchFamily="34" charset="0"/>
                </a:rPr>
                <a:t>de menções.</a:t>
              </a:r>
              <a:endParaRPr lang="pt-BR" sz="1200" dirty="0">
                <a:solidFill>
                  <a:schemeClr val="tx1">
                    <a:lumMod val="75000"/>
                    <a:lumOff val="25000"/>
                  </a:schemeClr>
                </a:solidFill>
                <a:latin typeface="Calibri" panose="020F0502020204030204"/>
                <a:cs typeface="Times New Roman" panose="02020603050405020304" pitchFamily="18" charset="0"/>
              </a:endParaRPr>
            </a:p>
            <a:p>
              <a:pPr algn="just" fontAlgn="auto">
                <a:spcBef>
                  <a:spcPts val="0"/>
                </a:spcBef>
                <a:spcAft>
                  <a:spcPts val="0"/>
                </a:spcAft>
              </a:pPr>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os gêneros ficaram empatados dentro da margem de erro.</a:t>
              </a:r>
              <a:r>
                <a:rPr lang="pt-BR" sz="1200" dirty="0">
                  <a:solidFill>
                    <a:schemeClr val="tx1">
                      <a:lumMod val="75000"/>
                      <a:lumOff val="25000"/>
                    </a:schemeClr>
                  </a:solidFill>
                  <a:latin typeface="Calibri" panose="020F0502020204030204"/>
                  <a:cs typeface="Times New Roman" panose="02020603050405020304" pitchFamily="18" charset="0"/>
                </a:rPr>
                <a:t> Por faixa etária, os que melhor avaliaram foram os beneficiários </a:t>
              </a:r>
              <a:r>
                <a:rPr lang="pt-BR" sz="1200" b="1" dirty="0">
                  <a:solidFill>
                    <a:schemeClr val="tx1">
                      <a:lumMod val="75000"/>
                      <a:lumOff val="25000"/>
                    </a:schemeClr>
                  </a:solidFill>
                  <a:latin typeface="Calibri" panose="020F0502020204030204"/>
                  <a:cs typeface="Times New Roman" panose="02020603050405020304" pitchFamily="18" charset="0"/>
                </a:rPr>
                <a:t>De 36 a 45 anos</a:t>
              </a:r>
              <a:r>
                <a:rPr lang="pt-BR" sz="1200" dirty="0">
                  <a:solidFill>
                    <a:schemeClr val="tx1">
                      <a:lumMod val="75000"/>
                      <a:lumOff val="25000"/>
                    </a:schemeClr>
                  </a:solidFill>
                  <a:latin typeface="Calibri" panose="020F0502020204030204"/>
                  <a:cs typeface="Times New Roman" panose="02020603050405020304" pitchFamily="18" charset="0"/>
                </a:rPr>
                <a:t> chegando a </a:t>
              </a:r>
              <a:r>
                <a:rPr lang="pt-BR" sz="1200" b="1" dirty="0">
                  <a:solidFill>
                    <a:schemeClr val="tx1">
                      <a:lumMod val="75000"/>
                      <a:lumOff val="25000"/>
                    </a:schemeClr>
                  </a:solidFill>
                  <a:latin typeface="Calibri" panose="020F0502020204030204"/>
                  <a:cs typeface="Times New Roman" panose="02020603050405020304" pitchFamily="18" charset="0"/>
                </a:rPr>
                <a:t>91,9%</a:t>
              </a:r>
              <a:r>
                <a:rPr lang="pt-BR" sz="1200" dirty="0">
                  <a:solidFill>
                    <a:schemeClr val="tx1">
                      <a:lumMod val="75000"/>
                      <a:lumOff val="25000"/>
                    </a:schemeClr>
                  </a:solidFill>
                  <a:latin typeface="Calibri" panose="020F0502020204030204"/>
                  <a:cs typeface="Times New Roman" panose="02020603050405020304" pitchFamily="18" charset="0"/>
                </a:rPr>
                <a:t> das menções positivas, classificando o atributo em patamar de </a:t>
              </a:r>
              <a:r>
                <a:rPr lang="pt-BR" sz="1200" b="1" dirty="0">
                  <a:solidFill>
                    <a:schemeClr val="tx1">
                      <a:lumMod val="75000"/>
                      <a:lumOff val="25000"/>
                    </a:schemeClr>
                  </a:solidFill>
                  <a:latin typeface="Calibri" panose="020F0502020204030204"/>
                  <a:cs typeface="Times New Roman" panose="02020603050405020304" pitchFamily="18" charset="0"/>
                </a:rPr>
                <a:t>Excelência</a:t>
              </a:r>
              <a:r>
                <a:rPr lang="pt-BR" sz="1200" dirty="0">
                  <a:solidFill>
                    <a:schemeClr val="tx1">
                      <a:lumMod val="75000"/>
                      <a:lumOff val="25000"/>
                    </a:schemeClr>
                  </a:solidFill>
                  <a:latin typeface="Calibri" panose="020F0502020204030204"/>
                  <a:cs typeface="Times New Roman" panose="02020603050405020304" pitchFamily="18" charset="0"/>
                </a:rPr>
                <a:t>. Já os beneficiários </a:t>
              </a:r>
              <a:r>
                <a:rPr lang="pt-BR" sz="1200" b="1" dirty="0">
                  <a:solidFill>
                    <a:schemeClr val="tx1">
                      <a:lumMod val="75000"/>
                      <a:lumOff val="25000"/>
                    </a:schemeClr>
                  </a:solidFill>
                  <a:latin typeface="Calibri" panose="020F0502020204030204"/>
                  <a:cs typeface="Times New Roman" panose="02020603050405020304" pitchFamily="18" charset="0"/>
                </a:rPr>
                <a:t>De 18 a 25 anos </a:t>
              </a:r>
              <a:r>
                <a:rPr lang="pt-BR" sz="1200" dirty="0">
                  <a:solidFill>
                    <a:schemeClr val="tx1">
                      <a:lumMod val="75000"/>
                      <a:lumOff val="25000"/>
                    </a:schemeClr>
                  </a:solidFill>
                  <a:latin typeface="Calibri" panose="020F0502020204030204"/>
                  <a:cs typeface="Times New Roman" panose="02020603050405020304" pitchFamily="18" charset="0"/>
                </a:rPr>
                <a:t>são os que menos conseguiram ter cuidados quando necessitaram, com </a:t>
              </a:r>
              <a:r>
                <a:rPr lang="pt-BR" sz="1200" b="1" dirty="0">
                  <a:solidFill>
                    <a:schemeClr val="tx1">
                      <a:lumMod val="75000"/>
                      <a:lumOff val="25000"/>
                    </a:schemeClr>
                  </a:solidFill>
                  <a:latin typeface="Calibri" panose="020F0502020204030204"/>
                  <a:cs typeface="Times New Roman" panose="02020603050405020304" pitchFamily="18" charset="0"/>
                </a:rPr>
                <a:t>75%</a:t>
              </a:r>
              <a:r>
                <a:rPr lang="pt-BR" sz="1200" dirty="0">
                  <a:solidFill>
                    <a:schemeClr val="tx1">
                      <a:lumMod val="75000"/>
                      <a:lumOff val="25000"/>
                    </a:schemeClr>
                  </a:solidFill>
                  <a:latin typeface="Calibri" panose="020F0502020204030204"/>
                  <a:cs typeface="Times New Roman" panose="02020603050405020304" pitchFamily="18" charset="0"/>
                </a:rPr>
                <a:t>,</a:t>
              </a:r>
              <a:r>
                <a:rPr lang="pt-BR" sz="1200" b="1" dirty="0">
                  <a:solidFill>
                    <a:schemeClr val="tx1">
                      <a:lumMod val="75000"/>
                      <a:lumOff val="25000"/>
                    </a:schemeClr>
                  </a:solidFill>
                  <a:latin typeface="Calibri" panose="020F0502020204030204"/>
                  <a:cs typeface="Times New Roman" panose="02020603050405020304" pitchFamily="18" charset="0"/>
                </a:rPr>
                <a:t> </a:t>
              </a:r>
              <a:r>
                <a:rPr lang="pt-BR" sz="1200" dirty="0">
                  <a:solidFill>
                    <a:schemeClr val="tx1">
                      <a:lumMod val="75000"/>
                      <a:lumOff val="25000"/>
                    </a:schemeClr>
                  </a:solidFill>
                  <a:latin typeface="Calibri" panose="020F0502020204030204"/>
                  <a:cs typeface="Times New Roman" panose="02020603050405020304" pitchFamily="18" charset="0"/>
                </a:rPr>
                <a:t>em patamar de </a:t>
              </a:r>
              <a:r>
                <a:rPr lang="pt-BR" sz="1200" b="1" dirty="0">
                  <a:solidFill>
                    <a:schemeClr val="tx1">
                      <a:lumMod val="75000"/>
                      <a:lumOff val="25000"/>
                    </a:schemeClr>
                  </a:solidFill>
                  <a:latin typeface="Calibri" panose="020F0502020204030204"/>
                  <a:cs typeface="Times New Roman" panose="02020603050405020304" pitchFamily="18" charset="0"/>
                </a:rPr>
                <a:t>Não conformidade</a:t>
              </a:r>
              <a:r>
                <a:rPr lang="pt-BR" sz="1200" dirty="0">
                  <a:solidFill>
                    <a:schemeClr val="tx1">
                      <a:lumMod val="75000"/>
                      <a:lumOff val="25000"/>
                    </a:schemeClr>
                  </a:solidFill>
                  <a:latin typeface="Calibri" panose="020F0502020204030204"/>
                  <a:cs typeface="Times New Roman" panose="02020603050405020304" pitchFamily="18" charset="0"/>
                </a:rPr>
                <a:t>.</a:t>
              </a:r>
            </a:p>
          </p:txBody>
        </p:sp>
      </p:grpSp>
      <p:sp>
        <p:nvSpPr>
          <p:cNvPr id="14" name="Retângulo Arredondado 12">
            <a:extLst>
              <a:ext uri="{FF2B5EF4-FFF2-40B4-BE49-F238E27FC236}">
                <a16:creationId xmlns:a16="http://schemas.microsoft.com/office/drawing/2014/main" id="{C56E7510-C646-84BD-3937-2817A36E68DE}"/>
              </a:ext>
            </a:extLst>
          </p:cNvPr>
          <p:cNvSpPr/>
          <p:nvPr/>
        </p:nvSpPr>
        <p:spPr>
          <a:xfrm>
            <a:off x="695400" y="1519714"/>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schemeClr val="bg2">
                    <a:lumMod val="50000"/>
                  </a:schemeClr>
                </a:solidFill>
                <a:latin typeface="Calibri"/>
                <a:cs typeface="Calibri"/>
              </a:rPr>
              <a:t>Negativo 15,9</a:t>
            </a:r>
            <a:endParaRPr lang="pt-BR" sz="1600" b="1" kern="0" dirty="0">
              <a:solidFill>
                <a:schemeClr val="bg2">
                  <a:lumMod val="50000"/>
                </a:schemeClr>
              </a:solidFill>
              <a:latin typeface="Calibri" panose="020F0502020204030204"/>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5190" y="5059527"/>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2855640" y="1523505"/>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prstClr val="white"/>
                </a:solidFill>
                <a:latin typeface="Calibri"/>
                <a:cs typeface="Calibri"/>
              </a:rPr>
              <a:t>Positivo 84,1</a:t>
            </a:r>
            <a:endParaRPr lang="pt-BR" sz="1400" b="1" kern="0" dirty="0">
              <a:solidFill>
                <a:prstClr val="white"/>
              </a:solidFill>
              <a:latin typeface="Calibri" panose="020F0502020204030204"/>
            </a:endParaRPr>
          </a:p>
        </p:txBody>
      </p:sp>
      <p:sp>
        <p:nvSpPr>
          <p:cNvPr id="4" name="Retângulo 3">
            <a:extLst>
              <a:ext uri="{FF2B5EF4-FFF2-40B4-BE49-F238E27FC236}">
                <a16:creationId xmlns:a16="http://schemas.microsoft.com/office/drawing/2014/main" id="{C296E411-AD0F-88B6-E751-B02F7F32A66F}"/>
              </a:ext>
            </a:extLst>
          </p:cNvPr>
          <p:cNvSpPr/>
          <p:nvPr/>
        </p:nvSpPr>
        <p:spPr>
          <a:xfrm>
            <a:off x="10244905" y="2752353"/>
            <a:ext cx="1800000"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16" name="Retângulo 15">
            <a:extLst>
              <a:ext uri="{FF2B5EF4-FFF2-40B4-BE49-F238E27FC236}">
                <a16:creationId xmlns:a16="http://schemas.microsoft.com/office/drawing/2014/main" id="{C26B50A5-47AB-5069-D997-120709BB625E}"/>
              </a:ext>
            </a:extLst>
          </p:cNvPr>
          <p:cNvSpPr/>
          <p:nvPr/>
        </p:nvSpPr>
        <p:spPr>
          <a:xfrm>
            <a:off x="10237596" y="3501008"/>
            <a:ext cx="1800000"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13" name="Gráfico 12">
            <a:extLst>
              <a:ext uri="{FF2B5EF4-FFF2-40B4-BE49-F238E27FC236}">
                <a16:creationId xmlns:a16="http://schemas.microsoft.com/office/drawing/2014/main" id="{C4A9FF0D-897D-41AA-B4EF-A16758D937DC}"/>
              </a:ext>
            </a:extLst>
          </p:cNvPr>
          <p:cNvGraphicFramePr>
            <a:graphicFrameLocks/>
          </p:cNvGraphicFramePr>
          <p:nvPr>
            <p:extLst>
              <p:ext uri="{D42A27DB-BD31-4B8C-83A1-F6EECF244321}">
                <p14:modId xmlns:p14="http://schemas.microsoft.com/office/powerpoint/2010/main" val="991341119"/>
              </p:ext>
            </p:extLst>
          </p:nvPr>
        </p:nvGraphicFramePr>
        <p:xfrm>
          <a:off x="-28438" y="2096169"/>
          <a:ext cx="4540262" cy="18368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726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2 - Nos últimos 12 meses, quando você necessitou de atenção imediata (por exemplo: caso de urgência ou emergência), com que frequência você foi atendido pelo seu plano de saúde assim que precisou?</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3297664776"/>
              </p:ext>
            </p:extLst>
          </p:nvPr>
        </p:nvGraphicFramePr>
        <p:xfrm>
          <a:off x="47328" y="4725144"/>
          <a:ext cx="7576491" cy="762000"/>
        </p:xfrm>
        <a:graphic>
          <a:graphicData uri="http://schemas.openxmlformats.org/drawingml/2006/table">
            <a:tbl>
              <a:tblPr/>
              <a:tblGrid>
                <a:gridCol w="7576491">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324 </a:t>
                      </a:r>
                      <a:r>
                        <a:rPr lang="pt-BR" sz="1000" b="0" i="0" u="none" strike="noStrike" dirty="0">
                          <a:solidFill>
                            <a:srgbClr val="404040"/>
                          </a:solidFill>
                          <a:effectLst/>
                          <a:latin typeface="Calibri" panose="020F0502020204030204" pitchFamily="34" charset="0"/>
                        </a:rPr>
                        <a:t>| Margem de Erro: </a:t>
                      </a:r>
                      <a:r>
                        <a:rPr lang="pt-BR" sz="1000" b="1" i="0" u="none" strike="noStrike" dirty="0">
                          <a:solidFill>
                            <a:srgbClr val="404040"/>
                          </a:solidFill>
                          <a:effectLst/>
                          <a:latin typeface="Calibri" panose="020F0502020204030204" pitchFamily="34" charset="0"/>
                        </a:rPr>
                        <a:t>4.51.</a:t>
                      </a:r>
                      <a:endParaRPr lang="pt-BR" sz="1000" b="0" i="0" u="none" strike="noStrike" dirty="0">
                        <a:solidFill>
                          <a:srgbClr val="404040"/>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rgbClr val="404040"/>
                          </a:solidFill>
                          <a:effectLst/>
                          <a:latin typeface="Calibri" panose="020F0502020204030204" pitchFamily="34" charset="0"/>
                        </a:rPr>
                        <a:t>Não necessitei = Nos últimos 12 meses não necessitei de atenção imediata: </a:t>
                      </a:r>
                      <a:r>
                        <a:rPr lang="pt-BR" sz="1000" b="1" i="0" u="none" strike="noStrike" dirty="0">
                          <a:solidFill>
                            <a:srgbClr val="404040"/>
                          </a:solidFill>
                          <a:effectLst/>
                          <a:latin typeface="Calibri" panose="020F0502020204030204" pitchFamily="34" charset="0"/>
                        </a:rPr>
                        <a:t>108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4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8" name="Tabela 7">
            <a:extLst>
              <a:ext uri="{FF2B5EF4-FFF2-40B4-BE49-F238E27FC236}">
                <a16:creationId xmlns:a16="http://schemas.microsoft.com/office/drawing/2014/main" id="{613D99B1-0E2A-31CE-DCE8-E84771261E56}"/>
              </a:ext>
            </a:extLst>
          </p:cNvPr>
          <p:cNvGraphicFramePr>
            <a:graphicFrameLocks noGrp="1"/>
          </p:cNvGraphicFramePr>
          <p:nvPr>
            <p:extLst>
              <p:ext uri="{D42A27DB-BD31-4B8C-83A1-F6EECF244321}">
                <p14:modId xmlns:p14="http://schemas.microsoft.com/office/powerpoint/2010/main" val="4284418206"/>
              </p:ext>
            </p:extLst>
          </p:nvPr>
        </p:nvGraphicFramePr>
        <p:xfrm>
          <a:off x="119336" y="3717032"/>
          <a:ext cx="5420866" cy="803273"/>
        </p:xfrm>
        <a:graphic>
          <a:graphicData uri="http://schemas.openxmlformats.org/drawingml/2006/table">
            <a:tbl>
              <a:tblPr/>
              <a:tblGrid>
                <a:gridCol w="1070788">
                  <a:extLst>
                    <a:ext uri="{9D8B030D-6E8A-4147-A177-3AD203B41FA5}">
                      <a16:colId xmlns:a16="http://schemas.microsoft.com/office/drawing/2014/main" val="2165280647"/>
                    </a:ext>
                  </a:extLst>
                </a:gridCol>
                <a:gridCol w="1070788">
                  <a:extLst>
                    <a:ext uri="{9D8B030D-6E8A-4147-A177-3AD203B41FA5}">
                      <a16:colId xmlns:a16="http://schemas.microsoft.com/office/drawing/2014/main" val="3298146854"/>
                    </a:ext>
                  </a:extLst>
                </a:gridCol>
                <a:gridCol w="1070788">
                  <a:extLst>
                    <a:ext uri="{9D8B030D-6E8A-4147-A177-3AD203B41FA5}">
                      <a16:colId xmlns:a16="http://schemas.microsoft.com/office/drawing/2014/main" val="2970168599"/>
                    </a:ext>
                  </a:extLst>
                </a:gridCol>
                <a:gridCol w="1070788">
                  <a:extLst>
                    <a:ext uri="{9D8B030D-6E8A-4147-A177-3AD203B41FA5}">
                      <a16:colId xmlns:a16="http://schemas.microsoft.com/office/drawing/2014/main" val="3009002003"/>
                    </a:ext>
                  </a:extLst>
                </a:gridCol>
                <a:gridCol w="568857">
                  <a:extLst>
                    <a:ext uri="{9D8B030D-6E8A-4147-A177-3AD203B41FA5}">
                      <a16:colId xmlns:a16="http://schemas.microsoft.com/office/drawing/2014/main" val="2071753375"/>
                    </a:ext>
                  </a:extLst>
                </a:gridCol>
                <a:gridCol w="568857">
                  <a:extLst>
                    <a:ext uri="{9D8B030D-6E8A-4147-A177-3AD203B41FA5}">
                      <a16:colId xmlns:a16="http://schemas.microsoft.com/office/drawing/2014/main" val="3657888480"/>
                    </a:ext>
                  </a:extLst>
                </a:gridCol>
              </a:tblGrid>
              <a:tr h="3494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Nunca</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Às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Na maioria</a:t>
                      </a:r>
                    </a:p>
                    <a:p>
                      <a:pPr algn="ctr" fontAlgn="b"/>
                      <a:r>
                        <a:rPr lang="pt-BR" sz="1100" b="0" i="0" u="none" strike="noStrike" dirty="0">
                          <a:solidFill>
                            <a:srgbClr val="404040"/>
                          </a:solidFill>
                          <a:effectLst/>
                          <a:latin typeface="Calibri" panose="020F0502020204030204" pitchFamily="34" charset="0"/>
                        </a:rPr>
                        <a:t>das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Sempre</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procurei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p>
                      <a:pPr algn="ctr" fontAlgn="b"/>
                      <a:r>
                        <a:rPr lang="pt-BR" sz="1100" b="0" i="0" u="none" strike="noStrike" dirty="0">
                          <a:solidFill>
                            <a:srgbClr val="404040"/>
                          </a:solidFill>
                          <a:effectLst/>
                          <a:latin typeface="Calibri" panose="020F0502020204030204" pitchFamily="34" charset="0"/>
                        </a:rPr>
                        <a:t>Sei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31773">
                <a:tc>
                  <a:txBody>
                    <a:bodyPr/>
                    <a:lstStyle/>
                    <a:p>
                      <a:pPr algn="ctr" rtl="0" fontAlgn="ctr">
                        <a:buNone/>
                      </a:pPr>
                      <a:r>
                        <a:rPr lang="pt-BR" sz="1000" b="0" i="0" u="none" strike="noStrike" dirty="0">
                          <a:solidFill>
                            <a:srgbClr val="404040"/>
                          </a:solidFill>
                          <a:effectLst/>
                          <a:latin typeface="Calibri" panose="020F0502020204030204" pitchFamily="34" charset="0"/>
                        </a:rPr>
                        <a:t>5,0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8,0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13,1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48,2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24,8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0,9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graphicFrame>
        <p:nvGraphicFramePr>
          <p:cNvPr id="10" name="Tabela 9">
            <a:extLst>
              <a:ext uri="{FF2B5EF4-FFF2-40B4-BE49-F238E27FC236}">
                <a16:creationId xmlns:a16="http://schemas.microsoft.com/office/drawing/2014/main" id="{CB61E4CB-3FC0-ED88-A3E0-29022094332A}"/>
              </a:ext>
            </a:extLst>
          </p:cNvPr>
          <p:cNvGraphicFramePr>
            <a:graphicFrameLocks noGrp="1"/>
          </p:cNvGraphicFramePr>
          <p:nvPr>
            <p:extLst>
              <p:ext uri="{D42A27DB-BD31-4B8C-83A1-F6EECF244321}">
                <p14:modId xmlns:p14="http://schemas.microsoft.com/office/powerpoint/2010/main" val="3553313329"/>
              </p:ext>
            </p:extLst>
          </p:nvPr>
        </p:nvGraphicFramePr>
        <p:xfrm>
          <a:off x="7283196" y="1416918"/>
          <a:ext cx="4789468" cy="3524250"/>
        </p:xfrm>
        <a:graphic>
          <a:graphicData uri="http://schemas.openxmlformats.org/drawingml/2006/table">
            <a:tbl>
              <a:tblPr/>
              <a:tblGrid>
                <a:gridCol w="1189468">
                  <a:extLst>
                    <a:ext uri="{9D8B030D-6E8A-4147-A177-3AD203B41FA5}">
                      <a16:colId xmlns:a16="http://schemas.microsoft.com/office/drawing/2014/main" val="4043476719"/>
                    </a:ext>
                  </a:extLst>
                </a:gridCol>
                <a:gridCol w="900000">
                  <a:extLst>
                    <a:ext uri="{9D8B030D-6E8A-4147-A177-3AD203B41FA5}">
                      <a16:colId xmlns:a16="http://schemas.microsoft.com/office/drawing/2014/main" val="887322865"/>
                    </a:ext>
                  </a:extLst>
                </a:gridCol>
                <a:gridCol w="900000">
                  <a:extLst>
                    <a:ext uri="{9D8B030D-6E8A-4147-A177-3AD203B41FA5}">
                      <a16:colId xmlns:a16="http://schemas.microsoft.com/office/drawing/2014/main" val="3504795122"/>
                    </a:ext>
                  </a:extLst>
                </a:gridCol>
                <a:gridCol w="900000">
                  <a:extLst>
                    <a:ext uri="{9D8B030D-6E8A-4147-A177-3AD203B41FA5}">
                      <a16:colId xmlns:a16="http://schemas.microsoft.com/office/drawing/2014/main" val="4252080179"/>
                    </a:ext>
                  </a:extLst>
                </a:gridCol>
                <a:gridCol w="900000">
                  <a:extLst>
                    <a:ext uri="{9D8B030D-6E8A-4147-A177-3AD203B41FA5}">
                      <a16:colId xmlns:a16="http://schemas.microsoft.com/office/drawing/2014/main" val="2431796243"/>
                    </a:ext>
                  </a:extLst>
                </a:gridCol>
              </a:tblGrid>
              <a:tr h="3088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Nunca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Às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Na maioria</a:t>
                      </a:r>
                      <a:br>
                        <a:rPr lang="pt-BR" sz="1200" b="1" i="0" u="none" strike="noStrike" dirty="0">
                          <a:solidFill>
                            <a:schemeClr val="bg1"/>
                          </a:solidFill>
                          <a:effectLst/>
                          <a:latin typeface="Calibri" panose="020F0502020204030204" pitchFamily="34" charset="0"/>
                        </a:rPr>
                      </a:br>
                      <a:r>
                        <a:rPr lang="pt-BR" sz="1200" b="1" i="0" u="none" strike="noStrike" dirty="0">
                          <a:solidFill>
                            <a:schemeClr val="bg1"/>
                          </a:solidFill>
                          <a:effectLst/>
                          <a:latin typeface="Calibri" panose="020F0502020204030204" pitchFamily="34" charset="0"/>
                        </a:rPr>
                        <a:t> das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Sempre</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6,8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16,2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71,8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88,0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408628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6,8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14,0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18,4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60,9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79,2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72181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519626964"/>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8,3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25,0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58,3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479814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7,1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14,3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78,6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92,9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84359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3,1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9,2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9,2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78,5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87,7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897449"/>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5,7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14,3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7845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6,6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13,2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24,2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56,0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80,2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3961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11,1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8,3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13,9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66,7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80,6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550521"/>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47328" y="5528498"/>
            <a:ext cx="12025336"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endParaRPr lang="pt-BR" sz="1200" b="1" kern="0" dirty="0">
                <a:solidFill>
                  <a:schemeClr val="bg2">
                    <a:lumMod val="50000"/>
                  </a:schemeClr>
                </a:solidFill>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29200"/>
              <a:ext cx="10656529" cy="1015663"/>
            </a:xfrm>
            <a:prstGeom prst="rect">
              <a:avLst/>
            </a:prstGeom>
            <a:noFill/>
          </p:spPr>
          <p:txBody>
            <a:bodyPr wrap="square" rtlCol="0">
              <a:spAutoFit/>
            </a:bodyP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necessitaram de atenção imediata 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82,4%</a:t>
              </a:r>
              <a:r>
                <a:rPr lang="pt-BR" sz="1200" dirty="0">
                  <a:solidFill>
                    <a:schemeClr val="tx1">
                      <a:lumMod val="75000"/>
                      <a:lumOff val="25000"/>
                    </a:schemeClr>
                  </a:solidFill>
                  <a:latin typeface="Calibri" panose="020F0502020204030204" pitchFamily="34" charset="0"/>
                  <a:cs typeface="Calibri" panose="020F0502020204030204" pitchFamily="34" charset="0"/>
                </a:rPr>
                <a:t> conseguiram atendimento </a:t>
              </a:r>
              <a:r>
                <a:rPr lang="pt-BR" sz="1200" b="1" dirty="0">
                  <a:solidFill>
                    <a:schemeClr val="tx1">
                      <a:lumMod val="75000"/>
                      <a:lumOff val="25000"/>
                    </a:schemeClr>
                  </a:solidFill>
                  <a:latin typeface="Calibri" panose="020F0502020204030204" pitchFamily="34" charset="0"/>
                  <a:cs typeface="Calibri" panose="020F0502020204030204" pitchFamily="34" charset="0"/>
                </a:rPr>
                <a:t>Sempre</a:t>
              </a:r>
              <a:r>
                <a:rPr lang="pt-BR" sz="1200" dirty="0">
                  <a:solidFill>
                    <a:schemeClr val="tx1">
                      <a:lumMod val="75000"/>
                      <a:lumOff val="25000"/>
                    </a:schemeClr>
                  </a:solidFill>
                  <a:latin typeface="Calibri" panose="020F0502020204030204" pitchFamily="34" charset="0"/>
                  <a:cs typeface="Calibri" panose="020F0502020204030204" pitchFamily="34" charset="0"/>
                </a:rPr>
                <a:t> ou </a:t>
              </a:r>
              <a:r>
                <a:rPr lang="pt-BR" sz="1200" b="1" dirty="0">
                  <a:solidFill>
                    <a:schemeClr val="tx1">
                      <a:lumMod val="75000"/>
                      <a:lumOff val="25000"/>
                    </a:schemeClr>
                  </a:solidFill>
                  <a:latin typeface="Calibri" panose="020F0502020204030204" pitchFamily="34" charset="0"/>
                  <a:cs typeface="Calibri" panose="020F0502020204030204" pitchFamily="34" charset="0"/>
                </a:rPr>
                <a:t>Na maioria das vezes</a:t>
              </a:r>
              <a:r>
                <a:rPr lang="pt-BR" sz="1200" dirty="0">
                  <a:solidFill>
                    <a:schemeClr val="tx1">
                      <a:lumMod val="75000"/>
                      <a:lumOff val="25000"/>
                    </a:schemeClr>
                  </a:solidFill>
                  <a:latin typeface="Calibri" panose="020F0502020204030204" pitchFamily="34" charset="0"/>
                  <a:cs typeface="Calibri" panose="020F0502020204030204" pitchFamily="34" charset="0"/>
                </a:rPr>
                <a:t>, classificando o atributo em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Ponto de atenção para a opção </a:t>
              </a:r>
              <a:r>
                <a:rPr lang="pt-BR" sz="1200" b="1" dirty="0">
                  <a:solidFill>
                    <a:schemeClr val="tx1">
                      <a:lumMod val="75000"/>
                      <a:lumOff val="25000"/>
                    </a:schemeClr>
                  </a:solidFill>
                  <a:latin typeface="Calibri" panose="020F0502020204030204" pitchFamily="34" charset="0"/>
                  <a:cs typeface="Calibri" panose="020F0502020204030204" pitchFamily="34" charset="0"/>
                </a:rPr>
                <a:t>Nunca</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6,8%</a:t>
              </a:r>
              <a:r>
                <a:rPr lang="pt-BR" sz="1200" dirty="0">
                  <a:solidFill>
                    <a:schemeClr val="tx1">
                      <a:lumMod val="75000"/>
                      <a:lumOff val="25000"/>
                    </a:schemeClr>
                  </a:solidFill>
                  <a:latin typeface="Calibri" panose="020F0502020204030204" pitchFamily="34" charset="0"/>
                  <a:cs typeface="Calibri" panose="020F0502020204030204" pitchFamily="34" charset="0"/>
                </a:rPr>
                <a:t> de menções.</a:t>
              </a: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quem melhor avaliou foi o gênero </a:t>
              </a:r>
              <a:r>
                <a:rPr lang="pt-BR" sz="1200" b="1" dirty="0">
                  <a:solidFill>
                    <a:schemeClr val="tx1">
                      <a:lumMod val="75000"/>
                      <a:lumOff val="25000"/>
                    </a:schemeClr>
                  </a:solidFill>
                  <a:latin typeface="Calibri" panose="020F0502020204030204" pitchFamily="34" charset="0"/>
                  <a:cs typeface="Calibri" panose="020F0502020204030204" pitchFamily="34" charset="0"/>
                </a:rPr>
                <a:t>Feminino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88pp</a:t>
              </a:r>
              <a:r>
                <a:rPr lang="pt-BR" sz="1200" dirty="0">
                  <a:solidFill>
                    <a:schemeClr val="tx1">
                      <a:lumMod val="75000"/>
                      <a:lumOff val="25000"/>
                    </a:schemeClr>
                  </a:solidFill>
                  <a:latin typeface="Calibri" panose="020F0502020204030204" pitchFamily="34" charset="0"/>
                  <a:cs typeface="Calibri" panose="020F0502020204030204" pitchFamily="34" charset="0"/>
                </a:rPr>
                <a:t>, em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Por faixa etária, quem melhor avaliou foram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26 a 35 anos</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92,9%</a:t>
              </a:r>
              <a:r>
                <a:rPr lang="pt-BR" sz="1200" dirty="0">
                  <a:solidFill>
                    <a:schemeClr val="tx1">
                      <a:lumMod val="75000"/>
                      <a:lumOff val="25000"/>
                    </a:schemeClr>
                  </a:solidFill>
                  <a:latin typeface="Calibri" panose="020F0502020204030204" pitchFamily="34" charset="0"/>
                  <a:cs typeface="Calibri" panose="020F0502020204030204" pitchFamily="34" charset="0"/>
                </a:rPr>
                <a:t> de menções positivas, classificando o atributo em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Excelência</a:t>
              </a:r>
              <a:r>
                <a:rPr lang="pt-BR" sz="1200" dirty="0">
                  <a:solidFill>
                    <a:schemeClr val="tx1">
                      <a:lumMod val="75000"/>
                      <a:lumOff val="25000"/>
                    </a:schemeClr>
                  </a:solidFill>
                  <a:latin typeface="Calibri" panose="020F0502020204030204" pitchFamily="34" charset="0"/>
                  <a:cs typeface="Calibri" panose="020F0502020204030204" pitchFamily="34" charset="0"/>
                </a:rPr>
                <a:t>. Já o público</a:t>
              </a:r>
              <a:r>
                <a:rPr lang="pt-BR" sz="1200" b="1" dirty="0">
                  <a:solidFill>
                    <a:schemeClr val="tx1">
                      <a:lumMod val="75000"/>
                      <a:lumOff val="25000"/>
                    </a:schemeClr>
                  </a:solidFill>
                  <a:latin typeface="Calibri" panose="020F0502020204030204" pitchFamily="34" charset="0"/>
                  <a:cs typeface="Calibri" panose="020F0502020204030204" pitchFamily="34" charset="0"/>
                </a:rPr>
                <a:t> De 46 a 55 anos </a:t>
              </a:r>
              <a:r>
                <a:rPr lang="pt-BR" sz="1200" dirty="0">
                  <a:solidFill>
                    <a:schemeClr val="tx1">
                      <a:lumMod val="75000"/>
                      <a:lumOff val="25000"/>
                    </a:schemeClr>
                  </a:solidFill>
                  <a:latin typeface="Calibri" panose="020F0502020204030204" pitchFamily="34" charset="0"/>
                  <a:cs typeface="Calibri" panose="020F0502020204030204" pitchFamily="34" charset="0"/>
                </a:rPr>
                <a:t>é o que menos conseguiu atenção imediata quando necessitou,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80%</a:t>
              </a:r>
              <a:r>
                <a:rPr lang="pt-BR" sz="1200" dirty="0">
                  <a:solidFill>
                    <a:schemeClr val="tx1">
                      <a:lumMod val="75000"/>
                      <a:lumOff val="25000"/>
                    </a:schemeClr>
                  </a:solidFill>
                  <a:latin typeface="Calibri" panose="020F0502020204030204" pitchFamily="34" charset="0"/>
                  <a:cs typeface="Calibri" panose="020F0502020204030204" pitchFamily="34" charset="0"/>
                </a:rPr>
                <a:t>, em patamar de</a:t>
              </a:r>
              <a:r>
                <a:rPr lang="pt-BR" sz="1200" b="1" dirty="0">
                  <a:solidFill>
                    <a:schemeClr val="tx1">
                      <a:lumMod val="75000"/>
                      <a:lumOff val="25000"/>
                    </a:schemeClr>
                  </a:solidFill>
                  <a:latin typeface="Calibri" panose="020F0502020204030204" pitchFamily="34" charset="0"/>
                  <a:cs typeface="Calibri" panose="020F0502020204030204" pitchFamily="34" charset="0"/>
                </a:rPr>
                <a:t> 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a:t>
              </a:r>
            </a:p>
          </p:txBody>
        </p:sp>
      </p:grpSp>
      <p:sp>
        <p:nvSpPr>
          <p:cNvPr id="13" name="Retângulo 12">
            <a:extLst>
              <a:ext uri="{FF2B5EF4-FFF2-40B4-BE49-F238E27FC236}">
                <a16:creationId xmlns:a16="http://schemas.microsoft.com/office/drawing/2014/main" id="{CA7BA5B3-F7FA-2C3F-67C7-E6ABE7BA1114}"/>
              </a:ext>
            </a:extLst>
          </p:cNvPr>
          <p:cNvSpPr/>
          <p:nvPr/>
        </p:nvSpPr>
        <p:spPr>
          <a:xfrm>
            <a:off x="10272464" y="3263858"/>
            <a:ext cx="1800000"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14" name="Retângulo Arredondado 12">
            <a:extLst>
              <a:ext uri="{FF2B5EF4-FFF2-40B4-BE49-F238E27FC236}">
                <a16:creationId xmlns:a16="http://schemas.microsoft.com/office/drawing/2014/main" id="{C56E7510-C646-84BD-3937-2817A36E68DE}"/>
              </a:ext>
            </a:extLst>
          </p:cNvPr>
          <p:cNvSpPr/>
          <p:nvPr/>
        </p:nvSpPr>
        <p:spPr>
          <a:xfrm>
            <a:off x="767408" y="1590572"/>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schemeClr val="bg2">
                    <a:lumMod val="50000"/>
                  </a:schemeClr>
                </a:solidFill>
                <a:latin typeface="Calibri"/>
                <a:cs typeface="Calibri"/>
              </a:rPr>
              <a:t>Negativo 17,6</a:t>
            </a:r>
            <a:endParaRPr lang="pt-BR" sz="1600" b="1" kern="0" dirty="0">
              <a:solidFill>
                <a:schemeClr val="bg2">
                  <a:lumMod val="50000"/>
                </a:schemeClr>
              </a:solidFill>
              <a:latin typeface="Calibri" panose="020F0502020204030204"/>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07862" y="5094611"/>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2855640" y="1594363"/>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prstClr val="white"/>
                </a:solidFill>
                <a:latin typeface="Calibri"/>
                <a:cs typeface="Calibri"/>
              </a:rPr>
              <a:t>Positivo 82,4</a:t>
            </a:r>
            <a:endParaRPr lang="pt-BR" sz="1400" b="1" kern="0" dirty="0">
              <a:solidFill>
                <a:prstClr val="white"/>
              </a:solidFill>
              <a:latin typeface="Calibri" panose="020F0502020204030204"/>
            </a:endParaRPr>
          </a:p>
        </p:txBody>
      </p:sp>
      <p:sp>
        <p:nvSpPr>
          <p:cNvPr id="24" name="Retângulo 23">
            <a:extLst>
              <a:ext uri="{FF2B5EF4-FFF2-40B4-BE49-F238E27FC236}">
                <a16:creationId xmlns:a16="http://schemas.microsoft.com/office/drawing/2014/main" id="{90B5BF3E-6A3B-899C-ED56-A45166111723}"/>
              </a:ext>
            </a:extLst>
          </p:cNvPr>
          <p:cNvSpPr/>
          <p:nvPr/>
        </p:nvSpPr>
        <p:spPr>
          <a:xfrm>
            <a:off x="10272464" y="4012513"/>
            <a:ext cx="1800000"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17" name="Gráfico 16">
            <a:extLst>
              <a:ext uri="{FF2B5EF4-FFF2-40B4-BE49-F238E27FC236}">
                <a16:creationId xmlns:a16="http://schemas.microsoft.com/office/drawing/2014/main" id="{A0143059-F226-4A48-9C7E-33D50AB3373E}"/>
              </a:ext>
            </a:extLst>
          </p:cNvPr>
          <p:cNvGraphicFramePr>
            <a:graphicFrameLocks/>
          </p:cNvGraphicFramePr>
          <p:nvPr>
            <p:extLst>
              <p:ext uri="{D42A27DB-BD31-4B8C-83A1-F6EECF244321}">
                <p14:modId xmlns:p14="http://schemas.microsoft.com/office/powerpoint/2010/main" val="4092442024"/>
              </p:ext>
            </p:extLst>
          </p:nvPr>
        </p:nvGraphicFramePr>
        <p:xfrm>
          <a:off x="-24681" y="2261610"/>
          <a:ext cx="4566465" cy="1815462"/>
        </p:xfrm>
        <a:graphic>
          <a:graphicData uri="http://schemas.openxmlformats.org/drawingml/2006/chart">
            <c:chart xmlns:c="http://schemas.openxmlformats.org/drawingml/2006/chart" xmlns:r="http://schemas.openxmlformats.org/officeDocument/2006/relationships" r:id="rId4"/>
          </a:graphicData>
        </a:graphic>
      </p:graphicFrame>
      <p:sp>
        <p:nvSpPr>
          <p:cNvPr id="19" name="Retângulo 18">
            <a:extLst>
              <a:ext uri="{FF2B5EF4-FFF2-40B4-BE49-F238E27FC236}">
                <a16:creationId xmlns:a16="http://schemas.microsoft.com/office/drawing/2014/main" id="{D206DBCE-EE2D-5C94-D3C9-823522EC275D}"/>
              </a:ext>
            </a:extLst>
          </p:cNvPr>
          <p:cNvSpPr/>
          <p:nvPr/>
        </p:nvSpPr>
        <p:spPr>
          <a:xfrm>
            <a:off x="10272464" y="1974956"/>
            <a:ext cx="1800000"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Tree>
    <p:extLst>
      <p:ext uri="{BB962C8B-B14F-4D97-AF65-F5344CB8AC3E}">
        <p14:creationId xmlns:p14="http://schemas.microsoft.com/office/powerpoint/2010/main" val="3336390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748073"/>
          </a:xfrm>
          <a:prstGeom prst="rect">
            <a:avLst/>
          </a:prstGeom>
          <a:noFill/>
          <a:effectLst/>
        </p:spPr>
        <p:txBody>
          <a:bodyPr wrap="square" lIns="100760" tIns="50379" rIns="100760" bIns="50379" rtlCol="0">
            <a:spAutoFit/>
          </a:bodyPr>
          <a:lstStyle/>
          <a:p>
            <a:pPr algn="just"/>
            <a:r>
              <a:rPr lang="pt-BR" sz="1400" b="1" dirty="0">
                <a:solidFill>
                  <a:schemeClr val="bg2">
                    <a:lumMod val="25000"/>
                  </a:schemeClr>
                </a:solidFill>
                <a:latin typeface="Calibri" panose="020F0502020204030204" pitchFamily="34" charset="0"/>
                <a:cs typeface="Calibri" panose="020F0502020204030204" pitchFamily="34" charset="0"/>
              </a:rPr>
              <a:t>3 - Nos últimos 12 meses, você recebeu algum tipo de comunicação de seu plano de saúde (por exemplo: carta, e-mail, telefonema, etc.) convidando e/ou esclarecendo sobre a necessidade de realização de consultas ou exames preventivos, tais como: mamografia, preventivo de câncer, consulta preventiva com urologista, consulta preventiva com dentista, etc.?</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3261392598"/>
              </p:ext>
            </p:extLst>
          </p:nvPr>
        </p:nvGraphicFramePr>
        <p:xfrm>
          <a:off x="47328" y="4801716"/>
          <a:ext cx="5976682" cy="571500"/>
        </p:xfrm>
        <a:graphic>
          <a:graphicData uri="http://schemas.openxmlformats.org/drawingml/2006/table">
            <a:tbl>
              <a:tblPr/>
              <a:tblGrid>
                <a:gridCol w="5976682">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365</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4.24.</a:t>
                      </a:r>
                      <a:endParaRPr lang="pt-BR" sz="1000" b="0" i="0" u="none" strike="noStrike" dirty="0">
                        <a:solidFill>
                          <a:srgbClr val="404040"/>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71 entrevistados.</a:t>
                      </a:r>
                      <a:r>
                        <a:rPr lang="pt-BR" sz="1000" b="0" i="0" u="none" strike="noStrike" dirty="0">
                          <a:solidFill>
                            <a:srgbClr val="404040"/>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47328" y="5517232"/>
            <a:ext cx="12025336"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endParaRPr lang="pt-BR" sz="1200" b="1" kern="0" dirty="0">
                <a:solidFill>
                  <a:schemeClr val="bg2">
                    <a:lumMod val="50000"/>
                  </a:schemeClr>
                </a:solidFill>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91569"/>
              <a:ext cx="10656529" cy="1077218"/>
            </a:xfrm>
            <a:prstGeom prst="rect">
              <a:avLst/>
            </a:prstGeom>
            <a:noFill/>
          </p:spPr>
          <p:txBody>
            <a:bodyPr wrap="square" rtlCol="0">
              <a:spAutoFit/>
            </a:bodyP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Com relação à comunicação, dentre os beneficiários que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58,1%</a:t>
              </a:r>
              <a:r>
                <a:rPr lang="pt-BR" sz="1200" dirty="0">
                  <a:solidFill>
                    <a:schemeClr val="tx1">
                      <a:lumMod val="75000"/>
                      <a:lumOff val="25000"/>
                    </a:schemeClr>
                  </a:solidFill>
                  <a:latin typeface="Calibri" panose="020F0502020204030204" pitchFamily="34" charset="0"/>
                  <a:cs typeface="Calibri" panose="020F0502020204030204" pitchFamily="34" charset="0"/>
                </a:rPr>
                <a:t> disseram que receberam comunicação do plano de saúde, enquanto </a:t>
              </a:r>
              <a:r>
                <a:rPr lang="pt-BR" sz="1200" b="1" dirty="0">
                  <a:solidFill>
                    <a:schemeClr val="tx1">
                      <a:lumMod val="75000"/>
                      <a:lumOff val="25000"/>
                    </a:schemeClr>
                  </a:solidFill>
                  <a:latin typeface="Calibri" panose="020F0502020204030204" pitchFamily="34" charset="0"/>
                  <a:cs typeface="Calibri" panose="020F0502020204030204" pitchFamily="34" charset="0"/>
                </a:rPr>
                <a:t>41,9%</a:t>
              </a:r>
              <a:r>
                <a:rPr lang="pt-BR" sz="1200" dirty="0">
                  <a:solidFill>
                    <a:schemeClr val="tx1">
                      <a:lumMod val="75000"/>
                      <a:lumOff val="25000"/>
                    </a:schemeClr>
                  </a:solidFill>
                  <a:latin typeface="Calibri" panose="020F0502020204030204" pitchFamily="34" charset="0"/>
                  <a:cs typeface="Calibri" panose="020F0502020204030204" pitchFamily="34" charset="0"/>
                </a:rPr>
                <a:t> relatam não ter recebido comunicação, um índice elevado que cabe um </a:t>
              </a:r>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a:t>
              </a:r>
              <a:r>
                <a:rPr lang="pt-BR" sz="1200" dirty="0">
                  <a:solidFill>
                    <a:schemeClr val="tx1">
                      <a:lumMod val="75000"/>
                      <a:lumOff val="25000"/>
                    </a:schemeClr>
                  </a:solidFill>
                  <a:latin typeface="Calibri" panose="020F0502020204030204" pitchFamily="34" charset="0"/>
                  <a:cs typeface="Calibri" panose="020F0502020204030204" pitchFamily="34" charset="0"/>
                </a:rPr>
                <a:t>.</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o gênero </a:t>
              </a:r>
              <a:r>
                <a:rPr lang="pt-BR" sz="1200" b="1" dirty="0">
                  <a:solidFill>
                    <a:schemeClr val="tx1">
                      <a:lumMod val="75000"/>
                      <a:lumOff val="25000"/>
                    </a:schemeClr>
                  </a:solidFill>
                  <a:latin typeface="Calibri" panose="020F0502020204030204" pitchFamily="34" charset="0"/>
                  <a:cs typeface="Calibri" panose="020F0502020204030204" pitchFamily="34" charset="0"/>
                </a:rPr>
                <a:t>Masculino </a:t>
              </a:r>
              <a:r>
                <a:rPr lang="pt-BR" sz="1200" dirty="0">
                  <a:solidFill>
                    <a:schemeClr val="tx1">
                      <a:lumMod val="75000"/>
                      <a:lumOff val="25000"/>
                    </a:schemeClr>
                  </a:solidFill>
                  <a:latin typeface="Calibri" panose="020F0502020204030204" pitchFamily="34" charset="0"/>
                  <a:cs typeface="Calibri" panose="020F0502020204030204" pitchFamily="34" charset="0"/>
                </a:rPr>
                <a:t>foi quem melhor avaliou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64,1%</a:t>
              </a:r>
              <a:r>
                <a:rPr lang="pt-BR" sz="1200" dirty="0">
                  <a:solidFill>
                    <a:schemeClr val="tx1">
                      <a:lumMod val="75000"/>
                      <a:lumOff val="25000"/>
                    </a:schemeClr>
                  </a:solidFill>
                  <a:latin typeface="Calibri" panose="020F0502020204030204" pitchFamily="34" charset="0"/>
                  <a:cs typeface="Calibri" panose="020F0502020204030204" pitchFamily="34" charset="0"/>
                </a:rPr>
                <a:t>. Por faixa etária</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os respondentes que mais receberam comunicação são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26 a 35 anos</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73,3% </a:t>
              </a:r>
              <a:r>
                <a:rPr lang="pt-BR" sz="1200" dirty="0">
                  <a:solidFill>
                    <a:schemeClr val="tx1">
                      <a:lumMod val="75000"/>
                      <a:lumOff val="25000"/>
                    </a:schemeClr>
                  </a:solidFill>
                  <a:latin typeface="Calibri" panose="020F0502020204030204" pitchFamily="34" charset="0"/>
                  <a:cs typeface="Calibri" panose="020F0502020204030204" pitchFamily="34" charset="0"/>
                </a:rPr>
                <a:t>para a menção positiva. O público com menor frequência de comunicação são beneficiários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Mais de 65 anos</a:t>
              </a:r>
              <a:r>
                <a:rPr lang="pt-BR" sz="1200" dirty="0">
                  <a:solidFill>
                    <a:schemeClr val="tx1">
                      <a:lumMod val="75000"/>
                      <a:lumOff val="25000"/>
                    </a:schemeClr>
                  </a:solidFill>
                  <a:latin typeface="Calibri" panose="020F0502020204030204" pitchFamily="34" charset="0"/>
                  <a:cs typeface="Calibri" panose="020F0502020204030204" pitchFamily="34" charset="0"/>
                </a:rPr>
                <a:t>, dos respondentes </a:t>
              </a:r>
              <a:r>
                <a:rPr lang="pt-BR" sz="1200" b="1" dirty="0">
                  <a:solidFill>
                    <a:schemeClr val="tx1">
                      <a:lumMod val="75000"/>
                      <a:lumOff val="25000"/>
                    </a:schemeClr>
                  </a:solidFill>
                  <a:latin typeface="Calibri" panose="020F0502020204030204" pitchFamily="34" charset="0"/>
                  <a:cs typeface="Calibri" panose="020F0502020204030204" pitchFamily="34" charset="0"/>
                </a:rPr>
                <a:t>62,8% </a:t>
              </a:r>
              <a:r>
                <a:rPr lang="pt-BR" sz="1200" dirty="0">
                  <a:solidFill>
                    <a:schemeClr val="tx1">
                      <a:lumMod val="75000"/>
                      <a:lumOff val="25000"/>
                    </a:schemeClr>
                  </a:solidFill>
                  <a:latin typeface="Calibri" panose="020F0502020204030204" pitchFamily="34" charset="0"/>
                  <a:cs typeface="Calibri" panose="020F0502020204030204" pitchFamily="34" charset="0"/>
                </a:rPr>
                <a:t>não receberam algum tipo de comunicação do plano nos últimos 12 meses.</a:t>
              </a:r>
              <a:endParaRPr lang="pt-BR" sz="1200" b="1" dirty="0">
                <a:solidFill>
                  <a:schemeClr val="tx1">
                    <a:lumMod val="75000"/>
                    <a:lumOff val="25000"/>
                  </a:schemeClr>
                </a:solidFill>
                <a:latin typeface="Calibri" panose="020F0502020204030204" pitchFamily="34" charset="0"/>
                <a:cs typeface="Calibri" panose="020F0502020204030204" pitchFamily="34" charset="0"/>
              </a:endParaRPr>
            </a:p>
          </p:txBody>
        </p:sp>
      </p:gr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2211" y="5056796"/>
            <a:ext cx="638645" cy="638645"/>
          </a:xfrm>
          <a:prstGeom prst="rect">
            <a:avLst/>
          </a:prstGeom>
        </p:spPr>
      </p:pic>
      <p:graphicFrame>
        <p:nvGraphicFramePr>
          <p:cNvPr id="2" name="Tabela 1">
            <a:extLst>
              <a:ext uri="{FF2B5EF4-FFF2-40B4-BE49-F238E27FC236}">
                <a16:creationId xmlns:a16="http://schemas.microsoft.com/office/drawing/2014/main" id="{83E17F83-0454-9508-E28B-872C9E062C2E}"/>
              </a:ext>
            </a:extLst>
          </p:cNvPr>
          <p:cNvGraphicFramePr>
            <a:graphicFrameLocks noGrp="1"/>
          </p:cNvGraphicFramePr>
          <p:nvPr>
            <p:extLst>
              <p:ext uri="{D42A27DB-BD31-4B8C-83A1-F6EECF244321}">
                <p14:modId xmlns:p14="http://schemas.microsoft.com/office/powerpoint/2010/main" val="3343244473"/>
              </p:ext>
            </p:extLst>
          </p:nvPr>
        </p:nvGraphicFramePr>
        <p:xfrm>
          <a:off x="47328" y="3957010"/>
          <a:ext cx="2160000" cy="624118"/>
        </p:xfrm>
        <a:graphic>
          <a:graphicData uri="http://schemas.openxmlformats.org/drawingml/2006/table">
            <a:tbl>
              <a:tblPr/>
              <a:tblGrid>
                <a:gridCol w="720000">
                  <a:extLst>
                    <a:ext uri="{9D8B030D-6E8A-4147-A177-3AD203B41FA5}">
                      <a16:colId xmlns:a16="http://schemas.microsoft.com/office/drawing/2014/main" val="2165280647"/>
                    </a:ext>
                  </a:extLst>
                </a:gridCol>
                <a:gridCol w="720000">
                  <a:extLst>
                    <a:ext uri="{9D8B030D-6E8A-4147-A177-3AD203B41FA5}">
                      <a16:colId xmlns:a16="http://schemas.microsoft.com/office/drawing/2014/main" val="3298146854"/>
                    </a:ext>
                  </a:extLst>
                </a:gridCol>
                <a:gridCol w="720000">
                  <a:extLst>
                    <a:ext uri="{9D8B030D-6E8A-4147-A177-3AD203B41FA5}">
                      <a16:colId xmlns:a16="http://schemas.microsoft.com/office/drawing/2014/main" val="2970168599"/>
                    </a:ext>
                  </a:extLst>
                </a:gridCol>
              </a:tblGrid>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Sim</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22059">
                <a:tc>
                  <a:txBody>
                    <a:bodyPr/>
                    <a:lstStyle/>
                    <a:p>
                      <a:pPr algn="ctr" rtl="0" fontAlgn="ctr">
                        <a:buNone/>
                      </a:pPr>
                      <a:r>
                        <a:rPr lang="pt-BR" sz="1000" b="0" i="0" u="none" strike="noStrike" dirty="0">
                          <a:solidFill>
                            <a:srgbClr val="404040"/>
                          </a:solidFill>
                          <a:effectLst/>
                          <a:latin typeface="Calibri" panose="020F0502020204030204" pitchFamily="34" charset="0"/>
                        </a:rPr>
                        <a:t>48,6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35,1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16,3</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7976014"/>
                  </a:ext>
                </a:extLst>
              </a:tr>
            </a:tbl>
          </a:graphicData>
        </a:graphic>
      </p:graphicFrame>
      <p:graphicFrame>
        <p:nvGraphicFramePr>
          <p:cNvPr id="3" name="Tabela 2">
            <a:extLst>
              <a:ext uri="{FF2B5EF4-FFF2-40B4-BE49-F238E27FC236}">
                <a16:creationId xmlns:a16="http://schemas.microsoft.com/office/drawing/2014/main" id="{0554C37C-A163-A238-8A68-2354263FBDCE}"/>
              </a:ext>
            </a:extLst>
          </p:cNvPr>
          <p:cNvGraphicFramePr>
            <a:graphicFrameLocks noGrp="1"/>
          </p:cNvGraphicFramePr>
          <p:nvPr>
            <p:extLst>
              <p:ext uri="{D42A27DB-BD31-4B8C-83A1-F6EECF244321}">
                <p14:modId xmlns:p14="http://schemas.microsoft.com/office/powerpoint/2010/main" val="1789026441"/>
              </p:ext>
            </p:extLst>
          </p:nvPr>
        </p:nvGraphicFramePr>
        <p:xfrm>
          <a:off x="6960841" y="1916832"/>
          <a:ext cx="5104722" cy="2900400"/>
        </p:xfrm>
        <a:graphic>
          <a:graphicData uri="http://schemas.openxmlformats.org/drawingml/2006/table">
            <a:tbl>
              <a:tblPr/>
              <a:tblGrid>
                <a:gridCol w="1701574">
                  <a:extLst>
                    <a:ext uri="{9D8B030D-6E8A-4147-A177-3AD203B41FA5}">
                      <a16:colId xmlns:a16="http://schemas.microsoft.com/office/drawing/2014/main" val="4043476719"/>
                    </a:ext>
                  </a:extLst>
                </a:gridCol>
                <a:gridCol w="1701574">
                  <a:extLst>
                    <a:ext uri="{9D8B030D-6E8A-4147-A177-3AD203B41FA5}">
                      <a16:colId xmlns:a16="http://schemas.microsoft.com/office/drawing/2014/main" val="887322865"/>
                    </a:ext>
                  </a:extLst>
                </a:gridCol>
                <a:gridCol w="1701574">
                  <a:extLst>
                    <a:ext uri="{9D8B030D-6E8A-4147-A177-3AD203B41FA5}">
                      <a16:colId xmlns:a16="http://schemas.microsoft.com/office/drawing/2014/main" val="4252080179"/>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GÊNERO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52,2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47,8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35,9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64,1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36000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Faixa etária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281473572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46,2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53,8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26,7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36,1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63,9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38,4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61,6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33,3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66,7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62,8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37,2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bl>
          </a:graphicData>
        </a:graphic>
      </p:graphicFrame>
      <p:sp>
        <p:nvSpPr>
          <p:cNvPr id="4" name="Retângulo 3">
            <a:extLst>
              <a:ext uri="{FF2B5EF4-FFF2-40B4-BE49-F238E27FC236}">
                <a16:creationId xmlns:a16="http://schemas.microsoft.com/office/drawing/2014/main" id="{7163858A-B023-8245-CAAD-6BCBCDD50B41}"/>
              </a:ext>
            </a:extLst>
          </p:cNvPr>
          <p:cNvSpPr/>
          <p:nvPr/>
        </p:nvSpPr>
        <p:spPr>
          <a:xfrm>
            <a:off x="8650720" y="4608253"/>
            <a:ext cx="1724963" cy="203757"/>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12" name="Retângulo 11">
            <a:extLst>
              <a:ext uri="{FF2B5EF4-FFF2-40B4-BE49-F238E27FC236}">
                <a16:creationId xmlns:a16="http://schemas.microsoft.com/office/drawing/2014/main" id="{A3998972-B211-C023-853F-A4EA608C50C9}"/>
              </a:ext>
            </a:extLst>
          </p:cNvPr>
          <p:cNvSpPr/>
          <p:nvPr/>
        </p:nvSpPr>
        <p:spPr>
          <a:xfrm>
            <a:off x="10347701" y="3766073"/>
            <a:ext cx="1724963" cy="224133"/>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16" name="Gráfico 15">
            <a:extLst>
              <a:ext uri="{FF2B5EF4-FFF2-40B4-BE49-F238E27FC236}">
                <a16:creationId xmlns:a16="http://schemas.microsoft.com/office/drawing/2014/main" id="{F907AD9E-048B-494D-8E92-760ECD0FA8D5}"/>
              </a:ext>
            </a:extLst>
          </p:cNvPr>
          <p:cNvGraphicFramePr>
            <a:graphicFrameLocks/>
          </p:cNvGraphicFramePr>
          <p:nvPr>
            <p:extLst>
              <p:ext uri="{D42A27DB-BD31-4B8C-83A1-F6EECF244321}">
                <p14:modId xmlns:p14="http://schemas.microsoft.com/office/powerpoint/2010/main" val="4157683440"/>
              </p:ext>
            </p:extLst>
          </p:nvPr>
        </p:nvGraphicFramePr>
        <p:xfrm>
          <a:off x="47328" y="1611775"/>
          <a:ext cx="3643312" cy="227239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tângulo 16">
            <a:extLst>
              <a:ext uri="{FF2B5EF4-FFF2-40B4-BE49-F238E27FC236}">
                <a16:creationId xmlns:a16="http://schemas.microsoft.com/office/drawing/2014/main" id="{66380396-C29B-4B52-10EF-B4859993D319}"/>
              </a:ext>
            </a:extLst>
          </p:cNvPr>
          <p:cNvSpPr/>
          <p:nvPr/>
        </p:nvSpPr>
        <p:spPr>
          <a:xfrm>
            <a:off x="10347701" y="2546347"/>
            <a:ext cx="1724963" cy="224133"/>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Tree>
    <p:extLst>
      <p:ext uri="{BB962C8B-B14F-4D97-AF65-F5344CB8AC3E}">
        <p14:creationId xmlns:p14="http://schemas.microsoft.com/office/powerpoint/2010/main" val="133758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2B7845D-AEDC-6CF5-5CB6-C7B8915C93D4}"/>
              </a:ext>
            </a:extLst>
          </p:cNvPr>
          <p:cNvSpPr txBox="1"/>
          <p:nvPr/>
        </p:nvSpPr>
        <p:spPr>
          <a:xfrm>
            <a:off x="0" y="1079445"/>
            <a:ext cx="12192000" cy="1785104"/>
          </a:xfrm>
          <a:prstGeom prst="rect">
            <a:avLst/>
          </a:prstGeom>
          <a:noFill/>
        </p:spPr>
        <p:txBody>
          <a:bodyPr wrap="square">
            <a:spAutoFit/>
          </a:bodyPr>
          <a:lstStyle/>
          <a:p>
            <a:pPr algn="just">
              <a:buClr>
                <a:schemeClr val="tx1">
                  <a:lumMod val="50000"/>
                  <a:lumOff val="50000"/>
                </a:schemeClr>
              </a:buClr>
            </a:pP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Objetivo Geral: </a:t>
            </a:r>
          </a:p>
          <a:p>
            <a:pPr algn="just">
              <a:buClr>
                <a:schemeClr val="tx1">
                  <a:lumMod val="50000"/>
                  <a:lumOff val="50000"/>
                </a:schemeClr>
              </a:buClr>
            </a:pPr>
            <a:endParaRPr lang="pt-BR" sz="5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Mensurar a satisfação do beneficiário com o serviço prestado pela operadora.</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Objetivo Específico:</a:t>
            </a:r>
          </a:p>
          <a:p>
            <a:pPr algn="just">
              <a:buClr>
                <a:schemeClr val="tx1">
                  <a:lumMod val="50000"/>
                  <a:lumOff val="50000"/>
                </a:schemeClr>
              </a:buClr>
            </a:pPr>
            <a:endParaRPr lang="pt-BR" sz="5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A adoção da Pesquisa de Satisfação de Beneficiários de Planos de Saúde como um dos componentes para o Programa de Qualificação Operadoras - PQO e tem como objetivo aumentar a participação do beneficiário na avaliação da qualidade dos serviços oferecidos pelas operadoras de planos de assistência à saúde.</a:t>
            </a:r>
          </a:p>
          <a:p>
            <a:pPr algn="just">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Os resultados da pesquisa aportam insumos para aprimorar as ações de melhoria contínua da qualidade da assistência à saúde por parte das operadoras, além de trazer subsídios para as ações regulatórias por parte da Agência Nacional de Saúde Suplementar - ANS.</a:t>
            </a:r>
          </a:p>
        </p:txBody>
      </p:sp>
      <p:sp>
        <p:nvSpPr>
          <p:cNvPr id="5" name="CaixaDeTexto 4">
            <a:extLst>
              <a:ext uri="{FF2B5EF4-FFF2-40B4-BE49-F238E27FC236}">
                <a16:creationId xmlns:a16="http://schemas.microsoft.com/office/drawing/2014/main" id="{51F1D492-8097-85E3-5607-7620D41F0102}"/>
              </a:ext>
            </a:extLst>
          </p:cNvPr>
          <p:cNvSpPr txBox="1"/>
          <p:nvPr/>
        </p:nvSpPr>
        <p:spPr>
          <a:xfrm>
            <a:off x="189977" y="3361325"/>
            <a:ext cx="5568700" cy="2301399"/>
          </a:xfrm>
          <a:prstGeom prst="rect">
            <a:avLst/>
          </a:prstGeom>
          <a:solidFill>
            <a:schemeClr val="bg1">
              <a:lumMod val="95000"/>
            </a:schemeClr>
          </a:solidFill>
        </p:spPr>
        <p:txBody>
          <a:bodyPr wrap="square">
            <a:spAutoFit/>
          </a:bodyPr>
          <a:lstStyle/>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Razão Social da Operadora</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 METRUS INSTITUTO DE SEGURIDADE SOCIAL, </a:t>
            </a: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registro ANS número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380661</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Execução: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Instituto IBRC de Qualidade e Pesquisa Ltda </a:t>
            </a:r>
          </a:p>
          <a:p>
            <a:pPr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Responsável Técnico: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Adriana Aparecida Marçal - CONRE3 – 10524</a:t>
            </a:r>
          </a:p>
          <a:p>
            <a:pPr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Auditor Independente: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Fernando Bortoletto - FJB Gestão Estratégica e Auditoria</a:t>
            </a:r>
          </a:p>
          <a:p>
            <a:pPr algn="just">
              <a:lnSpc>
                <a:spcPct val="107000"/>
              </a:lnSpc>
              <a:spcAft>
                <a:spcPts val="800"/>
              </a:spcAft>
              <a:buClr>
                <a:schemeClr val="tx1">
                  <a:lumMod val="50000"/>
                  <a:lumOff val="50000"/>
                </a:schemeClr>
              </a:buClr>
              <a:tabLst>
                <a:tab pos="457200" algn="l"/>
              </a:tabLst>
            </a:pPr>
            <a:endParaRPr lang="pt-BR" sz="1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p:txBody>
      </p:sp>
      <p:sp>
        <p:nvSpPr>
          <p:cNvPr id="6" name="CaixaDeTexto 5">
            <a:extLst>
              <a:ext uri="{FF2B5EF4-FFF2-40B4-BE49-F238E27FC236}">
                <a16:creationId xmlns:a16="http://schemas.microsoft.com/office/drawing/2014/main" id="{C8AE2F9F-8F42-523B-2D1A-46D1296C1EA1}"/>
              </a:ext>
            </a:extLst>
          </p:cNvPr>
          <p:cNvSpPr txBox="1"/>
          <p:nvPr/>
        </p:nvSpPr>
        <p:spPr>
          <a:xfrm>
            <a:off x="6359448" y="3361326"/>
            <a:ext cx="5569200" cy="2300400"/>
          </a:xfrm>
          <a:prstGeom prst="rect">
            <a:avLst/>
          </a:prstGeom>
          <a:solidFill>
            <a:schemeClr val="bg1">
              <a:lumMod val="95000"/>
            </a:schemeClr>
          </a:solidFill>
        </p:spPr>
        <p:txBody>
          <a:bodyPr wrap="square">
            <a:spAutoFit/>
          </a:bodyPr>
          <a:lstStyle/>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Público Alvo: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Beneficiários da operadora </a:t>
            </a: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METRUS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com 18 anos ou mais de idade.</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Tipo de Amostragem: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O tipo de amostragem adotado é probabilístico estratificado com partilha proporcional. O motivo da escolha da estratificação é pela suposição de que há uma elevada heterogeneidade (variância) do grau de satisfação com operadora na população de beneficiários estudada e que passa a ser diferente nas subpopulações (estratos) definidas pelo sexo, faixa etária e região demográfica.</a:t>
            </a: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pic>
        <p:nvPicPr>
          <p:cNvPr id="7" name="Picture 8" descr="Empresa Cliente Ícone - Download Grátis, PNG e Vetores">
            <a:extLst>
              <a:ext uri="{FF2B5EF4-FFF2-40B4-BE49-F238E27FC236}">
                <a16:creationId xmlns:a16="http://schemas.microsoft.com/office/drawing/2014/main" id="{F7E4A9F4-32BD-0DAA-46CB-B2D983049E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9" y="3098761"/>
            <a:ext cx="989138" cy="989138"/>
          </a:xfrm>
          <a:prstGeom prst="rect">
            <a:avLst/>
          </a:prstGeom>
          <a:noFill/>
          <a:extLst>
            <a:ext uri="{909E8E84-426E-40DD-AFC4-6F175D3DCCD1}">
              <a14:hiddenFill xmlns:a14="http://schemas.microsoft.com/office/drawing/2010/main">
                <a:solidFill>
                  <a:srgbClr val="FFFFFF"/>
                </a:solidFill>
              </a14:hiddenFill>
            </a:ext>
          </a:extLst>
        </p:spPr>
      </p:pic>
      <p:pic>
        <p:nvPicPr>
          <p:cNvPr id="8" name="Gráfico 7" descr="Na mosca com preenchimento sólido">
            <a:extLst>
              <a:ext uri="{FF2B5EF4-FFF2-40B4-BE49-F238E27FC236}">
                <a16:creationId xmlns:a16="http://schemas.microsoft.com/office/drawing/2014/main" id="{B691E8C4-0A41-0037-BE7A-ADECBEDC99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2398" y="3087934"/>
            <a:ext cx="989138" cy="989138"/>
          </a:xfrm>
          <a:prstGeom prst="rect">
            <a:avLst/>
          </a:prstGeom>
        </p:spPr>
      </p:pic>
    </p:spTree>
    <p:extLst>
      <p:ext uri="{BB962C8B-B14F-4D97-AF65-F5344CB8AC3E}">
        <p14:creationId xmlns:p14="http://schemas.microsoft.com/office/powerpoint/2010/main" val="117411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4 - Nos últimos 12 meses, como você avalia toda a atenção em saúde recebida (por exemplo: atendimento em hospitais, laboratórios, clínicas, dentistas, fisioterapeutas, nutricionistas, psicólogos e outros)?</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2863322240"/>
              </p:ext>
            </p:extLst>
          </p:nvPr>
        </p:nvGraphicFramePr>
        <p:xfrm>
          <a:off x="9224198" y="1525778"/>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87,5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90,0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8ECBA"/>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85,5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79,5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86,3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87,6</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40050"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algn="ctr" fontAlgn="auto">
              <a:spcBef>
                <a:spcPts val="0"/>
              </a:spcBef>
              <a:spcAft>
                <a:spcPts val="0"/>
              </a:spcAft>
              <a:defRPr/>
            </a:pPr>
            <a:r>
              <a:rPr lang="pt-BR" sz="1200" b="1" kern="0" spc="300" dirty="0">
                <a:solidFill>
                  <a:schemeClr val="bg2">
                    <a:lumMod val="50000"/>
                  </a:schemeClr>
                </a:solidFill>
                <a:latin typeface="Calibri" panose="020F0502020204030204"/>
                <a:cs typeface="+mn-cs"/>
              </a:rPr>
              <a:t>Percepção</a:t>
            </a:r>
          </a:p>
        </p:txBody>
      </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657813055"/>
              </p:ext>
            </p:extLst>
          </p:nvPr>
        </p:nvGraphicFramePr>
        <p:xfrm>
          <a:off x="75273" y="5100073"/>
          <a:ext cx="5832649" cy="847725"/>
        </p:xfrm>
        <a:graphic>
          <a:graphicData uri="http://schemas.openxmlformats.org/drawingml/2006/table">
            <a:tbl>
              <a:tblPr/>
              <a:tblGrid>
                <a:gridCol w="5832649">
                  <a:extLst>
                    <a:ext uri="{9D8B030D-6E8A-4147-A177-3AD203B41FA5}">
                      <a16:colId xmlns:a16="http://schemas.microsoft.com/office/drawing/2014/main" val="162966755"/>
                    </a:ext>
                  </a:extLst>
                </a:gridCol>
              </a:tblGrid>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428</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3.91.</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recebi = Nos últimos 12 meses não recebi atenção em saúde: </a:t>
                      </a:r>
                      <a:r>
                        <a:rPr lang="pt-BR" sz="1000" b="1" i="0" u="none" strike="noStrike" dirty="0">
                          <a:solidFill>
                            <a:srgbClr val="404040"/>
                          </a:solidFill>
                          <a:effectLst/>
                          <a:latin typeface="Calibri" panose="020F0502020204030204" pitchFamily="34" charset="0"/>
                        </a:rPr>
                        <a:t>7 entrevistados </a:t>
                      </a:r>
                      <a:r>
                        <a:rPr lang="pt-BR" sz="1000" b="0" i="0" u="none" strike="noStrike" dirty="0">
                          <a:solidFill>
                            <a:srgbClr val="404040"/>
                          </a:solidFill>
                          <a:effectLst/>
                          <a:latin typeface="Calibri" panose="020F0502020204030204" pitchFamily="34" charset="0"/>
                        </a:rPr>
                        <a:t>(não considerado para cálculo dos resultados).</a:t>
                      </a:r>
                    </a:p>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1 entrevistado </a:t>
                      </a:r>
                      <a:r>
                        <a:rPr lang="pt-BR" sz="1000" b="0" i="0" u="none" strike="noStrike" dirty="0">
                          <a:solidFill>
                            <a:srgbClr val="404040"/>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59604102"/>
              </p:ext>
            </p:extLst>
          </p:nvPr>
        </p:nvGraphicFramePr>
        <p:xfrm>
          <a:off x="114434" y="4287012"/>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recebi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buNone/>
                      </a:pPr>
                      <a:r>
                        <a:rPr lang="pt-BR" sz="1000" b="0" i="0" u="none" strike="noStrike" dirty="0">
                          <a:solidFill>
                            <a:srgbClr val="404040"/>
                          </a:solidFill>
                          <a:effectLst/>
                          <a:latin typeface="Calibri" panose="020F0502020204030204" pitchFamily="34" charset="0"/>
                        </a:rPr>
                        <a:t>1,1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12,2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46,1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37,6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0,2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8" name="Retângulo 27">
            <a:extLst>
              <a:ext uri="{FF2B5EF4-FFF2-40B4-BE49-F238E27FC236}">
                <a16:creationId xmlns:a16="http://schemas.microsoft.com/office/drawing/2014/main" id="{6F4B5B65-6C21-00FA-54C5-3F76A3470FE2}"/>
              </a:ext>
            </a:extLst>
          </p:cNvPr>
          <p:cNvSpPr/>
          <p:nvPr/>
        </p:nvSpPr>
        <p:spPr>
          <a:xfrm>
            <a:off x="10647318" y="2041798"/>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10647318" y="2561977"/>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6468199" y="3861048"/>
            <a:ext cx="5616663"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r>
              <a:rPr lang="pt-BR" sz="1200" kern="0" dirty="0">
                <a:solidFill>
                  <a:schemeClr val="tx1">
                    <a:lumMod val="75000"/>
                    <a:lumOff val="25000"/>
                  </a:schemeClr>
                </a:solidFill>
                <a:latin typeface="Calibri" panose="020F0502020204030204"/>
                <a:cs typeface="Times New Roman" panose="02020603050405020304" pitchFamily="18" charset="0"/>
              </a:rPr>
              <a:t>Dentre os beneficiários que receberam atenção à saúde e souberam responder, </a:t>
            </a:r>
            <a:r>
              <a:rPr lang="pt-BR" sz="1200" b="1" kern="0" dirty="0">
                <a:solidFill>
                  <a:schemeClr val="tx1">
                    <a:lumMod val="75000"/>
                    <a:lumOff val="25000"/>
                  </a:schemeClr>
                </a:solidFill>
                <a:latin typeface="Calibri" panose="020F0502020204030204"/>
                <a:cs typeface="Times New Roman" panose="02020603050405020304" pitchFamily="18" charset="0"/>
              </a:rPr>
              <a:t>85,3% </a:t>
            </a:r>
            <a:r>
              <a:rPr lang="pt-BR" sz="1200" kern="0" dirty="0">
                <a:solidFill>
                  <a:schemeClr val="tx1">
                    <a:lumMod val="75000"/>
                    <a:lumOff val="25000"/>
                  </a:schemeClr>
                </a:solidFill>
                <a:latin typeface="Calibri" panose="020F0502020204030204"/>
                <a:cs typeface="Times New Roman" panose="02020603050405020304" pitchFamily="18" charset="0"/>
              </a:rPr>
              <a:t>dos entrevistados avaliaram positivamente este atributo (</a:t>
            </a:r>
            <a:r>
              <a:rPr lang="pt-BR" sz="1200" b="1" kern="0" dirty="0">
                <a:solidFill>
                  <a:schemeClr val="tx1">
                    <a:lumMod val="75000"/>
                    <a:lumOff val="25000"/>
                  </a:schemeClr>
                </a:solidFill>
                <a:latin typeface="Calibri" panose="020F0502020204030204"/>
                <a:cs typeface="Times New Roman" panose="02020603050405020304" pitchFamily="18" charset="0"/>
              </a:rPr>
              <a:t>Bom</a:t>
            </a:r>
            <a:r>
              <a:rPr lang="pt-BR" sz="1200" kern="0" dirty="0">
                <a:solidFill>
                  <a:schemeClr val="tx1">
                    <a:lumMod val="75000"/>
                    <a:lumOff val="25000"/>
                  </a:schemeClr>
                </a:solidFill>
                <a:latin typeface="Calibri" panose="020F0502020204030204"/>
                <a:cs typeface="Times New Roman" panose="02020603050405020304" pitchFamily="18" charset="0"/>
              </a:rPr>
              <a:t> e </a:t>
            </a:r>
            <a:r>
              <a:rPr lang="pt-BR" sz="1200" b="1" kern="0" dirty="0">
                <a:solidFill>
                  <a:schemeClr val="tx1">
                    <a:lumMod val="75000"/>
                    <a:lumOff val="25000"/>
                  </a:schemeClr>
                </a:solidFill>
                <a:latin typeface="Calibri" panose="020F0502020204030204"/>
                <a:cs typeface="Times New Roman" panose="02020603050405020304" pitchFamily="18" charset="0"/>
              </a:rPr>
              <a:t>Muito bom</a:t>
            </a:r>
            <a:r>
              <a:rPr lang="pt-BR" sz="1200" kern="0" dirty="0">
                <a:solidFill>
                  <a:schemeClr val="tx1">
                    <a:lumMod val="75000"/>
                    <a:lumOff val="25000"/>
                  </a:schemeClr>
                </a:solidFill>
                <a:latin typeface="Calibri" panose="020F0502020204030204"/>
                <a:cs typeface="Times New Roman" panose="02020603050405020304" pitchFamily="18" charset="0"/>
              </a:rPr>
              <a:t>),</a:t>
            </a:r>
            <a:r>
              <a:rPr lang="pt-BR" sz="1200" b="1" kern="0" dirty="0">
                <a:solidFill>
                  <a:schemeClr val="tx1">
                    <a:lumMod val="75000"/>
                    <a:lumOff val="25000"/>
                  </a:schemeClr>
                </a:solidFill>
                <a:latin typeface="Calibri" panose="020F0502020204030204"/>
                <a:cs typeface="Times New Roman" panose="02020603050405020304" pitchFamily="18" charset="0"/>
              </a:rPr>
              <a:t> </a:t>
            </a:r>
            <a:r>
              <a:rPr lang="pt-BR" sz="1200" kern="0" dirty="0">
                <a:solidFill>
                  <a:schemeClr val="tx1">
                    <a:lumMod val="75000"/>
                    <a:lumOff val="25000"/>
                  </a:schemeClr>
                </a:solidFill>
                <a:latin typeface="Calibri" panose="020F0502020204030204"/>
                <a:cs typeface="Times New Roman" panose="02020603050405020304" pitchFamily="18" charset="0"/>
              </a:rPr>
              <a:t>classificando-o em </a:t>
            </a:r>
            <a:r>
              <a:rPr lang="pt-BR" sz="1200" b="1" kern="0" dirty="0">
                <a:solidFill>
                  <a:schemeClr val="tx1">
                    <a:lumMod val="75000"/>
                    <a:lumOff val="25000"/>
                  </a:schemeClr>
                </a:solidFill>
                <a:latin typeface="Calibri" panose="020F0502020204030204"/>
                <a:cs typeface="Times New Roman" panose="02020603050405020304" pitchFamily="18" charset="0"/>
              </a:rPr>
              <a:t>Conformidade</a:t>
            </a:r>
            <a:r>
              <a:rPr lang="pt-BR" sz="1200" kern="0" dirty="0">
                <a:solidFill>
                  <a:schemeClr val="tx1">
                    <a:lumMod val="75000"/>
                    <a:lumOff val="25000"/>
                  </a:schemeClr>
                </a:solidFill>
                <a:latin typeface="Calibri" panose="020F0502020204030204"/>
                <a:cs typeface="Times New Roman" panose="02020603050405020304" pitchFamily="18" charset="0"/>
              </a:rPr>
              <a:t>.</a:t>
            </a:r>
            <a:r>
              <a:rPr lang="pt-BR" sz="1200" b="1" kern="0" dirty="0">
                <a:solidFill>
                  <a:schemeClr val="tx1">
                    <a:lumMod val="75000"/>
                    <a:lumOff val="25000"/>
                  </a:schemeClr>
                </a:solidFill>
                <a:latin typeface="Calibri" panose="020F0502020204030204"/>
                <a:cs typeface="Times New Roman" panose="02020603050405020304" pitchFamily="18" charset="0"/>
              </a:rPr>
              <a:t> </a:t>
            </a:r>
            <a:r>
              <a:rPr lang="pt-BR" sz="1200" kern="0" dirty="0">
                <a:solidFill>
                  <a:schemeClr val="tx1">
                    <a:lumMod val="75000"/>
                    <a:lumOff val="25000"/>
                  </a:schemeClr>
                </a:solidFill>
                <a:latin typeface="Calibri" panose="020F0502020204030204"/>
                <a:cs typeface="Times New Roman" panose="02020603050405020304" pitchFamily="18" charset="0"/>
              </a:rPr>
              <a:t>Ponto positivo para a soma das opções </a:t>
            </a:r>
            <a:r>
              <a:rPr lang="pt-BR" sz="1200" b="1" kern="0" dirty="0">
                <a:solidFill>
                  <a:schemeClr val="tx1">
                    <a:lumMod val="75000"/>
                    <a:lumOff val="25000"/>
                  </a:schemeClr>
                </a:solidFill>
                <a:latin typeface="Calibri" panose="020F0502020204030204"/>
                <a:cs typeface="Times New Roman" panose="02020603050405020304" pitchFamily="18" charset="0"/>
              </a:rPr>
              <a:t>Muito ruim</a:t>
            </a:r>
            <a:r>
              <a:rPr lang="pt-BR" sz="1200" kern="0" dirty="0">
                <a:solidFill>
                  <a:schemeClr val="tx1">
                    <a:lumMod val="75000"/>
                    <a:lumOff val="25000"/>
                  </a:schemeClr>
                </a:solidFill>
                <a:latin typeface="Calibri" panose="020F0502020204030204"/>
                <a:cs typeface="Times New Roman" panose="02020603050405020304" pitchFamily="18" charset="0"/>
              </a:rPr>
              <a:t> e </a:t>
            </a:r>
            <a:r>
              <a:rPr lang="pt-BR" sz="1200" b="1" kern="0" dirty="0">
                <a:solidFill>
                  <a:schemeClr val="tx1">
                    <a:lumMod val="75000"/>
                    <a:lumOff val="25000"/>
                  </a:schemeClr>
                </a:solidFill>
                <a:latin typeface="Calibri" panose="020F0502020204030204"/>
                <a:cs typeface="Times New Roman" panose="02020603050405020304" pitchFamily="18" charset="0"/>
              </a:rPr>
              <a:t>Ruim </a:t>
            </a:r>
            <a:r>
              <a:rPr lang="pt-BR" sz="1200" kern="0" dirty="0">
                <a:solidFill>
                  <a:schemeClr val="tx1">
                    <a:lumMod val="75000"/>
                    <a:lumOff val="25000"/>
                  </a:schemeClr>
                </a:solidFill>
                <a:latin typeface="Calibri" panose="020F0502020204030204"/>
                <a:cs typeface="Times New Roman" panose="02020603050405020304" pitchFamily="18" charset="0"/>
              </a:rPr>
              <a:t>que obteve apenas </a:t>
            </a:r>
            <a:r>
              <a:rPr lang="pt-BR" sz="1200" b="1" kern="0" dirty="0">
                <a:solidFill>
                  <a:schemeClr val="tx1">
                    <a:lumMod val="75000"/>
                    <a:lumOff val="25000"/>
                  </a:schemeClr>
                </a:solidFill>
                <a:latin typeface="Calibri" panose="020F0502020204030204"/>
                <a:cs typeface="Times New Roman" panose="02020603050405020304" pitchFamily="18" charset="0"/>
              </a:rPr>
              <a:t>2,4%.</a:t>
            </a:r>
            <a:r>
              <a:rPr lang="pt-BR" sz="1200" kern="0" dirty="0">
                <a:solidFill>
                  <a:schemeClr val="tx1">
                    <a:lumMod val="75000"/>
                    <a:lumOff val="25000"/>
                  </a:schemeClr>
                </a:solidFill>
                <a:latin typeface="Calibri" panose="020F0502020204030204"/>
                <a:cs typeface="Times New Roman" panose="02020603050405020304" pitchFamily="18" charset="0"/>
              </a:rPr>
              <a:t> O maior índice de não satisfeitos está no gradiente </a:t>
            </a:r>
            <a:r>
              <a:rPr lang="pt-BR" sz="1200" b="1" kern="0" dirty="0">
                <a:solidFill>
                  <a:schemeClr val="tx1">
                    <a:lumMod val="75000"/>
                    <a:lumOff val="25000"/>
                  </a:schemeClr>
                </a:solidFill>
                <a:latin typeface="Calibri" panose="020F0502020204030204"/>
                <a:cs typeface="Times New Roman" panose="02020603050405020304" pitchFamily="18" charset="0"/>
              </a:rPr>
              <a:t>Regular</a:t>
            </a:r>
            <a:r>
              <a:rPr lang="pt-BR" sz="1200" kern="0" dirty="0">
                <a:solidFill>
                  <a:schemeClr val="tx1">
                    <a:lumMod val="75000"/>
                    <a:lumOff val="25000"/>
                  </a:schemeClr>
                </a:solidFill>
                <a:latin typeface="Calibri" panose="020F0502020204030204"/>
                <a:cs typeface="Times New Roman" panose="02020603050405020304" pitchFamily="18" charset="0"/>
              </a:rPr>
              <a:t> com </a:t>
            </a:r>
            <a:r>
              <a:rPr lang="pt-BR" sz="1200" b="1" kern="0" dirty="0">
                <a:solidFill>
                  <a:schemeClr val="tx1">
                    <a:lumMod val="75000"/>
                    <a:lumOff val="25000"/>
                  </a:schemeClr>
                </a:solidFill>
                <a:latin typeface="Calibri" panose="020F0502020204030204"/>
                <a:cs typeface="Times New Roman" panose="02020603050405020304" pitchFamily="18" charset="0"/>
              </a:rPr>
              <a:t>12,4%</a:t>
            </a:r>
            <a:r>
              <a:rPr lang="pt-BR" sz="1200" kern="0" dirty="0">
                <a:solidFill>
                  <a:schemeClr val="tx1">
                    <a:lumMod val="75000"/>
                    <a:lumOff val="25000"/>
                  </a:schemeClr>
                </a:solidFill>
                <a:latin typeface="Calibri" panose="020F0502020204030204"/>
                <a:cs typeface="Times New Roman" panose="02020603050405020304" pitchFamily="18" charset="0"/>
              </a:rPr>
              <a:t>.</a:t>
            </a:r>
          </a:p>
          <a:p>
            <a:pPr algn="just" fontAlgn="auto">
              <a:spcBef>
                <a:spcPts val="0"/>
              </a:spcBef>
              <a:spcAft>
                <a:spcPts val="0"/>
              </a:spcAft>
              <a:defRPr/>
            </a:pPr>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 </a:t>
            </a:r>
            <a:r>
              <a:rPr lang="pt-BR" sz="1200" dirty="0">
                <a:solidFill>
                  <a:schemeClr val="tx1">
                    <a:lumMod val="75000"/>
                    <a:lumOff val="25000"/>
                  </a:schemeClr>
                </a:solidFill>
                <a:latin typeface="Calibri" panose="020F0502020204030204" pitchFamily="34" charset="0"/>
                <a:cs typeface="Calibri" panose="020F0502020204030204" pitchFamily="34" charset="0"/>
              </a:rPr>
              <a:t>ao viés de baixa de </a:t>
            </a:r>
            <a:r>
              <a:rPr lang="pt-BR" sz="1200" b="1" dirty="0">
                <a:solidFill>
                  <a:schemeClr val="tx1">
                    <a:lumMod val="75000"/>
                    <a:lumOff val="25000"/>
                  </a:schemeClr>
                </a:solidFill>
                <a:latin typeface="Calibri" panose="020F0502020204030204" pitchFamily="34" charset="0"/>
                <a:cs typeface="Calibri" panose="020F0502020204030204" pitchFamily="34" charset="0"/>
              </a:rPr>
              <a:t>8,7pp</a:t>
            </a:r>
            <a:r>
              <a:rPr lang="pt-BR" sz="1200" dirty="0">
                <a:solidFill>
                  <a:schemeClr val="tx1">
                    <a:lumMod val="75000"/>
                    <a:lumOff val="25000"/>
                  </a:schemeClr>
                </a:solidFill>
                <a:latin typeface="Calibri" panose="020F0502020204030204" pitchFamily="34" charset="0"/>
                <a:cs typeface="Calibri" panose="020F0502020204030204" pitchFamily="34" charset="0"/>
              </a:rPr>
              <a:t> entre as menções positivas, o que indica probabilidade de migração de satisfação para não satisfação.</a:t>
            </a:r>
            <a:endParaRPr lang="pt-BR" sz="1200" kern="0" dirty="0">
              <a:solidFill>
                <a:schemeClr val="tx1">
                  <a:lumMod val="75000"/>
                  <a:lumOff val="25000"/>
                </a:schemeClr>
              </a:solidFill>
              <a:latin typeface="Calibri" panose="020F0502020204030204"/>
              <a:cs typeface="Times New Roman" panose="02020603050405020304" pitchFamily="18" charset="0"/>
            </a:endParaRPr>
          </a:p>
          <a:p>
            <a:pPr algn="just" fontAlgn="auto">
              <a:spcBef>
                <a:spcPts val="0"/>
              </a:spcBef>
              <a:spcAft>
                <a:spcPts val="0"/>
              </a:spcAft>
              <a:defRPr/>
            </a:pPr>
            <a:endParaRPr lang="pt-BR" sz="400" kern="0" dirty="0">
              <a:solidFill>
                <a:schemeClr val="tx1">
                  <a:lumMod val="75000"/>
                  <a:lumOff val="25000"/>
                </a:schemeClr>
              </a:solidFill>
              <a:latin typeface="Calibri" panose="020F0502020204030204"/>
              <a:cs typeface="Times New Roman" panose="02020603050405020304" pitchFamily="18" charset="0"/>
            </a:endParaRPr>
          </a:p>
          <a:p>
            <a:pPr algn="just" fontAlgn="auto">
              <a:spcBef>
                <a:spcPts val="0"/>
              </a:spcBef>
              <a:spcAft>
                <a:spcPts val="0"/>
              </a:spcAft>
              <a:defRPr/>
            </a:pPr>
            <a:r>
              <a:rPr lang="pt-BR" sz="1200" kern="0" dirty="0">
                <a:solidFill>
                  <a:schemeClr val="tx1">
                    <a:lumMod val="75000"/>
                    <a:lumOff val="25000"/>
                  </a:schemeClr>
                </a:solidFill>
                <a:latin typeface="Calibri" panose="020F0502020204030204"/>
                <a:cs typeface="Times New Roman" panose="02020603050405020304" pitchFamily="18" charset="0"/>
              </a:rPr>
              <a:t>Analisando os perfis, os gêneros ficaram empatados dentro da margem de erro</a:t>
            </a:r>
            <a:r>
              <a:rPr lang="pt-BR" sz="1200" b="1" kern="0" dirty="0">
                <a:solidFill>
                  <a:schemeClr val="tx1">
                    <a:lumMod val="75000"/>
                    <a:lumOff val="25000"/>
                  </a:schemeClr>
                </a:solidFill>
                <a:latin typeface="Calibri" panose="020F0502020204030204"/>
                <a:cs typeface="Times New Roman" panose="02020603050405020304" pitchFamily="18" charset="0"/>
              </a:rPr>
              <a:t>.</a:t>
            </a:r>
            <a:r>
              <a:rPr lang="pt-BR" sz="1200" kern="0" dirty="0">
                <a:solidFill>
                  <a:schemeClr val="tx1">
                    <a:lumMod val="75000"/>
                    <a:lumOff val="25000"/>
                  </a:schemeClr>
                </a:solidFill>
                <a:latin typeface="Calibri" panose="020F0502020204030204"/>
                <a:cs typeface="Times New Roman" panose="02020603050405020304" pitchFamily="18" charset="0"/>
              </a:rPr>
              <a:t> Por faixa etária, os beneficiários </a:t>
            </a:r>
            <a:r>
              <a:rPr lang="pt-BR" sz="1200" b="1" kern="0" dirty="0">
                <a:solidFill>
                  <a:schemeClr val="tx1">
                    <a:lumMod val="75000"/>
                    <a:lumOff val="25000"/>
                  </a:schemeClr>
                </a:solidFill>
                <a:latin typeface="Calibri" panose="020F0502020204030204"/>
                <a:cs typeface="Times New Roman" panose="02020603050405020304" pitchFamily="18" charset="0"/>
              </a:rPr>
              <a:t>De 26 a 35 anos </a:t>
            </a:r>
            <a:r>
              <a:rPr lang="pt-BR" sz="1200" kern="0" dirty="0">
                <a:solidFill>
                  <a:schemeClr val="tx1">
                    <a:lumMod val="75000"/>
                    <a:lumOff val="25000"/>
                  </a:schemeClr>
                </a:solidFill>
                <a:latin typeface="Calibri" panose="020F0502020204030204"/>
                <a:cs typeface="Times New Roman" panose="02020603050405020304" pitchFamily="18" charset="0"/>
              </a:rPr>
              <a:t>são os que estão mais satisfeitos, com </a:t>
            </a:r>
            <a:r>
              <a:rPr lang="pt-BR" sz="1200" b="1" kern="0" dirty="0">
                <a:solidFill>
                  <a:schemeClr val="tx1">
                    <a:lumMod val="75000"/>
                    <a:lumOff val="25000"/>
                  </a:schemeClr>
                </a:solidFill>
                <a:latin typeface="Calibri" panose="020F0502020204030204"/>
                <a:cs typeface="Times New Roman" panose="02020603050405020304" pitchFamily="18" charset="0"/>
              </a:rPr>
              <a:t>90pp </a:t>
            </a:r>
            <a:r>
              <a:rPr lang="pt-BR" sz="1200" kern="0" dirty="0">
                <a:solidFill>
                  <a:schemeClr val="tx1">
                    <a:lumMod val="75000"/>
                    <a:lumOff val="25000"/>
                  </a:schemeClr>
                </a:solidFill>
                <a:latin typeface="Calibri" panose="020F0502020204030204"/>
                <a:cs typeface="Times New Roman" panose="02020603050405020304" pitchFamily="18" charset="0"/>
              </a:rPr>
              <a:t>na avaliação atingindo o patamar de </a:t>
            </a:r>
            <a:r>
              <a:rPr lang="pt-BR" sz="1200" b="1" kern="0" dirty="0">
                <a:solidFill>
                  <a:schemeClr val="tx1">
                    <a:lumMod val="75000"/>
                    <a:lumOff val="25000"/>
                  </a:schemeClr>
                </a:solidFill>
                <a:latin typeface="Calibri" panose="020F0502020204030204"/>
                <a:cs typeface="Times New Roman" panose="02020603050405020304" pitchFamily="18" charset="0"/>
              </a:rPr>
              <a:t>Excelência. </a:t>
            </a:r>
            <a:r>
              <a:rPr lang="pt-BR" sz="1200" kern="0" dirty="0">
                <a:solidFill>
                  <a:schemeClr val="tx1">
                    <a:lumMod val="75000"/>
                    <a:lumOff val="25000"/>
                  </a:schemeClr>
                </a:solidFill>
                <a:latin typeface="Calibri" panose="020F0502020204030204"/>
                <a:cs typeface="Times New Roman" panose="02020603050405020304" pitchFamily="18" charset="0"/>
              </a:rPr>
              <a:t>Já os menos satisfeitos pertencem ao público </a:t>
            </a:r>
            <a:r>
              <a:rPr lang="pt-BR" sz="1200" b="1" kern="0" dirty="0">
                <a:solidFill>
                  <a:schemeClr val="tx1">
                    <a:lumMod val="75000"/>
                    <a:lumOff val="25000"/>
                  </a:schemeClr>
                </a:solidFill>
                <a:latin typeface="Calibri" panose="020F0502020204030204"/>
                <a:cs typeface="Times New Roman" panose="02020603050405020304" pitchFamily="18" charset="0"/>
              </a:rPr>
              <a:t>De 46 a 55 anos</a:t>
            </a:r>
            <a:r>
              <a:rPr lang="pt-BR" sz="1200" kern="0" dirty="0">
                <a:solidFill>
                  <a:schemeClr val="tx1">
                    <a:lumMod val="75000"/>
                    <a:lumOff val="25000"/>
                  </a:schemeClr>
                </a:solidFill>
                <a:latin typeface="Calibri" panose="020F0502020204030204"/>
                <a:cs typeface="Times New Roman" panose="02020603050405020304" pitchFamily="18" charset="0"/>
              </a:rPr>
              <a:t> com </a:t>
            </a:r>
            <a:r>
              <a:rPr lang="pt-BR" sz="1200" b="1" kern="0" dirty="0">
                <a:solidFill>
                  <a:schemeClr val="tx1">
                    <a:lumMod val="75000"/>
                    <a:lumOff val="25000"/>
                  </a:schemeClr>
                </a:solidFill>
                <a:latin typeface="Calibri" panose="020F0502020204030204"/>
                <a:cs typeface="Times New Roman" panose="02020603050405020304" pitchFamily="18" charset="0"/>
              </a:rPr>
              <a:t>79,5%</a:t>
            </a:r>
            <a:r>
              <a:rPr lang="pt-BR" sz="1200" kern="0" dirty="0">
                <a:solidFill>
                  <a:schemeClr val="tx1">
                    <a:lumMod val="75000"/>
                    <a:lumOff val="25000"/>
                  </a:schemeClr>
                </a:solidFill>
                <a:latin typeface="Calibri" panose="020F0502020204030204"/>
                <a:cs typeface="Times New Roman" panose="02020603050405020304" pitchFamily="18" charset="0"/>
              </a:rPr>
              <a:t>, atribuindo o patamar de</a:t>
            </a:r>
            <a:r>
              <a:rPr lang="pt-BR" sz="1200" b="1" kern="0" dirty="0">
                <a:solidFill>
                  <a:schemeClr val="tx1">
                    <a:lumMod val="75000"/>
                    <a:lumOff val="25000"/>
                  </a:schemeClr>
                </a:solidFill>
                <a:latin typeface="Calibri" panose="020F0502020204030204"/>
                <a:cs typeface="Times New Roman" panose="02020603050405020304" pitchFamily="18" charset="0"/>
              </a:rPr>
              <a:t> Não conformidade</a:t>
            </a:r>
            <a:r>
              <a:rPr lang="pt-BR" sz="1200" kern="0" dirty="0">
                <a:solidFill>
                  <a:schemeClr val="tx1">
                    <a:lumMod val="75000"/>
                    <a:lumOff val="25000"/>
                  </a:schemeClr>
                </a:solidFill>
                <a:latin typeface="Calibri" panose="020F0502020204030204"/>
                <a:cs typeface="Times New Roman" panose="02020603050405020304" pitchFamily="18" charset="0"/>
              </a:rPr>
              <a:t>. </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34529" y="3534703"/>
            <a:ext cx="638645" cy="638645"/>
          </a:xfrm>
          <a:prstGeom prst="rect">
            <a:avLst/>
          </a:prstGeom>
        </p:spPr>
      </p:pic>
      <p:sp>
        <p:nvSpPr>
          <p:cNvPr id="36" name="Retângulo 35">
            <a:extLst>
              <a:ext uri="{FF2B5EF4-FFF2-40B4-BE49-F238E27FC236}">
                <a16:creationId xmlns:a16="http://schemas.microsoft.com/office/drawing/2014/main" id="{D2E9A002-07DD-2A17-0994-6508108E7669}"/>
              </a:ext>
            </a:extLst>
          </p:cNvPr>
          <p:cNvSpPr/>
          <p:nvPr/>
        </p:nvSpPr>
        <p:spPr>
          <a:xfrm>
            <a:off x="2340250" y="2026272"/>
            <a:ext cx="1486196" cy="2551928"/>
          </a:xfrm>
          <a:prstGeom prst="rect">
            <a:avLst/>
          </a:prstGeom>
          <a:noFill/>
          <a:ln w="12700" cap="flat" cmpd="sng" algn="ctr">
            <a:solidFill>
              <a:srgbClr val="FFE699"/>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pt-BR" kern="0">
              <a:ln>
                <a:solidFill>
                  <a:srgbClr val="70AD47"/>
                </a:solidFill>
              </a:ln>
              <a:solidFill>
                <a:prstClr val="white"/>
              </a:solidFill>
              <a:latin typeface="Calibri" panose="020F0502020204030204"/>
            </a:endParaRPr>
          </a:p>
        </p:txBody>
      </p:sp>
      <p:sp>
        <p:nvSpPr>
          <p:cNvPr id="37" name="Círculo Q4">
            <a:extLst>
              <a:ext uri="{FF2B5EF4-FFF2-40B4-BE49-F238E27FC236}">
                <a16:creationId xmlns:a16="http://schemas.microsoft.com/office/drawing/2014/main" id="{26F4DCDE-80D7-DC67-37A3-D3E18DA343B2}"/>
              </a:ext>
            </a:extLst>
          </p:cNvPr>
          <p:cNvSpPr/>
          <p:nvPr/>
        </p:nvSpPr>
        <p:spPr>
          <a:xfrm>
            <a:off x="2744369" y="1694400"/>
            <a:ext cx="667503" cy="663744"/>
          </a:xfrm>
          <a:prstGeom prst="ellipse">
            <a:avLst/>
          </a:prstGeom>
          <a:solidFill>
            <a:srgbClr val="FFEFBD"/>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sz="1200" b="1" kern="0" dirty="0">
                <a:solidFill>
                  <a:schemeClr val="tx1">
                    <a:lumMod val="75000"/>
                    <a:lumOff val="25000"/>
                  </a:schemeClr>
                </a:solidFill>
                <a:latin typeface="Calibri"/>
                <a:cs typeface="Calibri"/>
              </a:rPr>
              <a:t>85,3</a:t>
            </a:r>
            <a:endParaRPr lang="pt-BR" sz="1800" b="1" kern="0" dirty="0">
              <a:solidFill>
                <a:schemeClr val="tx1">
                  <a:lumMod val="75000"/>
                  <a:lumOff val="25000"/>
                </a:schemeClr>
              </a:solidFill>
              <a:latin typeface="Calibri" panose="020F0502020204030204"/>
            </a:endParaRPr>
          </a:p>
        </p:txBody>
      </p:sp>
      <p:grpSp>
        <p:nvGrpSpPr>
          <p:cNvPr id="3" name="Agrupar 2">
            <a:extLst>
              <a:ext uri="{FF2B5EF4-FFF2-40B4-BE49-F238E27FC236}">
                <a16:creationId xmlns:a16="http://schemas.microsoft.com/office/drawing/2014/main" id="{15871813-4447-B2D7-A2F7-158AAAFD9AC3}"/>
              </a:ext>
            </a:extLst>
          </p:cNvPr>
          <p:cNvGrpSpPr/>
          <p:nvPr/>
        </p:nvGrpSpPr>
        <p:grpSpPr>
          <a:xfrm>
            <a:off x="17597" y="6030691"/>
            <a:ext cx="4002330" cy="720080"/>
            <a:chOff x="3198545" y="2908991"/>
            <a:chExt cx="4002330" cy="720080"/>
          </a:xfrm>
        </p:grpSpPr>
        <p:sp>
          <p:nvSpPr>
            <p:cNvPr id="4" name="Retângulo 3">
              <a:extLst>
                <a:ext uri="{FF2B5EF4-FFF2-40B4-BE49-F238E27FC236}">
                  <a16:creationId xmlns:a16="http://schemas.microsoft.com/office/drawing/2014/main" id="{1CFE46D9-571F-272D-03A3-A2B1137D1C65}"/>
                </a:ext>
              </a:extLst>
            </p:cNvPr>
            <p:cNvSpPr/>
            <p:nvPr/>
          </p:nvSpPr>
          <p:spPr>
            <a:xfrm>
              <a:off x="3198545" y="2908991"/>
              <a:ext cx="3786306" cy="72008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5B0AA1F9-34F1-1D21-7DA3-BCE10BC16B63}"/>
                </a:ext>
              </a:extLst>
            </p:cNvPr>
            <p:cNvSpPr txBox="1"/>
            <p:nvPr/>
          </p:nvSpPr>
          <p:spPr>
            <a:xfrm>
              <a:off x="3703909" y="3272128"/>
              <a:ext cx="6166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 Força</a:t>
              </a:r>
            </a:p>
          </p:txBody>
        </p:sp>
        <p:sp>
          <p:nvSpPr>
            <p:cNvPr id="7" name="Retângulo de cantos arredondados 247">
              <a:extLst>
                <a:ext uri="{FF2B5EF4-FFF2-40B4-BE49-F238E27FC236}">
                  <a16:creationId xmlns:a16="http://schemas.microsoft.com/office/drawing/2014/main" id="{F8E685E6-A579-A0B5-1322-31C9B470BFE7}"/>
                </a:ext>
              </a:extLst>
            </p:cNvPr>
            <p:cNvSpPr/>
            <p:nvPr/>
          </p:nvSpPr>
          <p:spPr>
            <a:xfrm>
              <a:off x="4282764" y="3307683"/>
              <a:ext cx="441876" cy="268671"/>
            </a:xfrm>
            <a:prstGeom prst="roundRect">
              <a:avLst/>
            </a:prstGeom>
            <a:solidFill>
              <a:srgbClr val="FFEFB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9" name="Retângulo de cantos arredondados 248">
              <a:extLst>
                <a:ext uri="{FF2B5EF4-FFF2-40B4-BE49-F238E27FC236}">
                  <a16:creationId xmlns:a16="http://schemas.microsoft.com/office/drawing/2014/main" id="{22C84FB6-B050-340C-1422-CFB2F52563E7}"/>
                </a:ext>
              </a:extLst>
            </p:cNvPr>
            <p:cNvSpPr/>
            <p:nvPr/>
          </p:nvSpPr>
          <p:spPr>
            <a:xfrm>
              <a:off x="5483262" y="3314818"/>
              <a:ext cx="441876" cy="268671"/>
            </a:xfrm>
            <a:prstGeom prst="roundRect">
              <a:avLst/>
            </a:prstGeom>
            <a:solidFill>
              <a:srgbClr val="FFB9B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0 a 79%</a:t>
              </a:r>
            </a:p>
          </p:txBody>
        </p:sp>
        <p:sp>
          <p:nvSpPr>
            <p:cNvPr id="12" name="Retângulo de cantos arredondados 246">
              <a:extLst>
                <a:ext uri="{FF2B5EF4-FFF2-40B4-BE49-F238E27FC236}">
                  <a16:creationId xmlns:a16="http://schemas.microsoft.com/office/drawing/2014/main" id="{C980A5F4-5D4C-EAB0-27E8-4735BFDF2B2C}"/>
                </a:ext>
              </a:extLst>
            </p:cNvPr>
            <p:cNvSpPr/>
            <p:nvPr/>
          </p:nvSpPr>
          <p:spPr>
            <a:xfrm>
              <a:off x="3294308" y="3301752"/>
              <a:ext cx="441876" cy="268671"/>
            </a:xfrm>
            <a:prstGeom prst="roundRect">
              <a:avLst/>
            </a:prstGeom>
            <a:solidFill>
              <a:srgbClr val="C8ECB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90 a 100%</a:t>
              </a:r>
            </a:p>
          </p:txBody>
        </p:sp>
        <p:sp>
          <p:nvSpPr>
            <p:cNvPr id="18" name="CaixaDeTexto 17">
              <a:extLst>
                <a:ext uri="{FF2B5EF4-FFF2-40B4-BE49-F238E27FC236}">
                  <a16:creationId xmlns:a16="http://schemas.microsoft.com/office/drawing/2014/main" id="{B0C217E6-A434-C196-4D3C-EEC2B5E5E1E7}"/>
                </a:ext>
              </a:extLst>
            </p:cNvPr>
            <p:cNvSpPr txBox="1"/>
            <p:nvPr/>
          </p:nvSpPr>
          <p:spPr>
            <a:xfrm>
              <a:off x="3220353" y="296618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19" name="CaixaDeTexto 18">
              <a:extLst>
                <a:ext uri="{FF2B5EF4-FFF2-40B4-BE49-F238E27FC236}">
                  <a16:creationId xmlns:a16="http://schemas.microsoft.com/office/drawing/2014/main" id="{A1D6753F-8953-D4B9-9B9F-2F1E7DE97CAB}"/>
                </a:ext>
              </a:extLst>
            </p:cNvPr>
            <p:cNvSpPr txBox="1"/>
            <p:nvPr/>
          </p:nvSpPr>
          <p:spPr>
            <a:xfrm>
              <a:off x="4680595" y="3284984"/>
              <a:ext cx="86409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Oportunidades</a:t>
              </a:r>
            </a:p>
          </p:txBody>
        </p:sp>
        <p:sp>
          <p:nvSpPr>
            <p:cNvPr id="20" name="CaixaDeTexto 19">
              <a:extLst>
                <a:ext uri="{FF2B5EF4-FFF2-40B4-BE49-F238E27FC236}">
                  <a16:creationId xmlns:a16="http://schemas.microsoft.com/office/drawing/2014/main" id="{2EFB85D2-C73B-8EE1-C041-908C0F2F3911}"/>
                </a:ext>
              </a:extLst>
            </p:cNvPr>
            <p:cNvSpPr txBox="1"/>
            <p:nvPr/>
          </p:nvSpPr>
          <p:spPr>
            <a:xfrm>
              <a:off x="5885314" y="3277581"/>
              <a:ext cx="131556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grpSp>
      <p:graphicFrame>
        <p:nvGraphicFramePr>
          <p:cNvPr id="16" name="Gráfico 15">
            <a:extLst>
              <a:ext uri="{FF2B5EF4-FFF2-40B4-BE49-F238E27FC236}">
                <a16:creationId xmlns:a16="http://schemas.microsoft.com/office/drawing/2014/main" id="{22A1DE04-5B55-4231-89D1-977C62DE6C13}"/>
              </a:ext>
            </a:extLst>
          </p:cNvPr>
          <p:cNvGraphicFramePr>
            <a:graphicFrameLocks/>
          </p:cNvGraphicFramePr>
          <p:nvPr>
            <p:extLst>
              <p:ext uri="{D42A27DB-BD31-4B8C-83A1-F6EECF244321}">
                <p14:modId xmlns:p14="http://schemas.microsoft.com/office/powerpoint/2010/main" val="4151939548"/>
              </p:ext>
            </p:extLst>
          </p:nvPr>
        </p:nvGraphicFramePr>
        <p:xfrm>
          <a:off x="-7148" y="2408543"/>
          <a:ext cx="3966276" cy="2367134"/>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Agrupar 16">
            <a:extLst>
              <a:ext uri="{FF2B5EF4-FFF2-40B4-BE49-F238E27FC236}">
                <a16:creationId xmlns:a16="http://schemas.microsoft.com/office/drawing/2014/main" id="{2EC7F7C9-833A-4242-BC21-E89FDD8BD1B4}"/>
              </a:ext>
            </a:extLst>
          </p:cNvPr>
          <p:cNvGrpSpPr/>
          <p:nvPr/>
        </p:nvGrpSpPr>
        <p:grpSpPr>
          <a:xfrm>
            <a:off x="6773174" y="1373976"/>
            <a:ext cx="2408399" cy="2376001"/>
            <a:chOff x="0" y="0"/>
            <a:chExt cx="2237239" cy="2543175"/>
          </a:xfrm>
        </p:grpSpPr>
        <p:pic>
          <p:nvPicPr>
            <p:cNvPr id="21" name="Imagem 20" descr="Free vector graphic: Silhouette, Man, Women'S - Free Image ...">
              <a:extLst>
                <a:ext uri="{FF2B5EF4-FFF2-40B4-BE49-F238E27FC236}">
                  <a16:creationId xmlns:a16="http://schemas.microsoft.com/office/drawing/2014/main" id="{17995335-6239-4195-BA99-B1549D85D570}"/>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22" name="Imagem 21" descr="Free vector graphic: Silhouette, Man, Women'S - Free Image ...">
              <a:extLst>
                <a:ext uri="{FF2B5EF4-FFF2-40B4-BE49-F238E27FC236}">
                  <a16:creationId xmlns:a16="http://schemas.microsoft.com/office/drawing/2014/main" id="{B676FA64-688E-493D-AC01-B808A6C0DD3C}"/>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23" name="Gráfico 22">
              <a:extLst>
                <a:ext uri="{FF2B5EF4-FFF2-40B4-BE49-F238E27FC236}">
                  <a16:creationId xmlns:a16="http://schemas.microsoft.com/office/drawing/2014/main" id="{9830CE51-37DA-4BE8-8766-A62BB5DD97E1}"/>
                </a:ext>
              </a:extLst>
            </p:cNvPr>
            <p:cNvGraphicFramePr>
              <a:graphicFrameLocks/>
            </p:cNvGraphicFramePr>
            <p:nvPr>
              <p:extLst>
                <p:ext uri="{D42A27DB-BD31-4B8C-83A1-F6EECF244321}">
                  <p14:modId xmlns:p14="http://schemas.microsoft.com/office/powerpoint/2010/main" val="2689032797"/>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29555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5 - Como você avalia a facilidade de acesso à lista de prestadores de serviços credenciados pelo seu plano de saúde (por exemplo: médico, dentistas, psicólogos, fisioterapeutas, hospitais, laboratórios e outros) por meio físico ou digital (por exemplo: livro, aplicativo de celular, site na internet)?</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2621842242"/>
              </p:ext>
            </p:extLst>
          </p:nvPr>
        </p:nvGraphicFramePr>
        <p:xfrm>
          <a:off x="9206521" y="1684799"/>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81,3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60,0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70,1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58,0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61,4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60,2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68320" y="1554851"/>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algn="ctr" fontAlgn="auto">
              <a:spcBef>
                <a:spcPts val="0"/>
              </a:spcBef>
              <a:spcAft>
                <a:spcPts val="0"/>
              </a:spcAft>
              <a:defRPr/>
            </a:pPr>
            <a:r>
              <a:rPr lang="pt-BR" sz="1200" b="1" kern="0" spc="300" dirty="0">
                <a:solidFill>
                  <a:schemeClr val="bg2">
                    <a:lumMod val="50000"/>
                  </a:schemeClr>
                </a:solidFill>
                <a:latin typeface="Calibri" panose="020F0502020204030204"/>
                <a:cs typeface="+mn-cs"/>
              </a:rPr>
              <a:t>Percepção</a:t>
            </a:r>
          </a:p>
        </p:txBody>
      </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2768268553"/>
              </p:ext>
            </p:extLst>
          </p:nvPr>
        </p:nvGraphicFramePr>
        <p:xfrm>
          <a:off x="113360" y="5172035"/>
          <a:ext cx="6056596" cy="847725"/>
        </p:xfrm>
        <a:graphic>
          <a:graphicData uri="http://schemas.openxmlformats.org/drawingml/2006/table">
            <a:tbl>
              <a:tblPr/>
              <a:tblGrid>
                <a:gridCol w="6056596">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426</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3.92.</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acessei = Nunca acessei a lista de prestadores de serviços credenciados: </a:t>
                      </a:r>
                      <a:r>
                        <a:rPr lang="pt-BR" sz="1000" b="1" i="0" u="none" strike="noStrike" dirty="0">
                          <a:solidFill>
                            <a:schemeClr val="bg2">
                              <a:lumMod val="50000"/>
                            </a:schemeClr>
                          </a:solidFill>
                          <a:effectLst/>
                          <a:latin typeface="Calibri" panose="020F0502020204030204" pitchFamily="34" charset="0"/>
                        </a:rPr>
                        <a:t>7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3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1333467494"/>
              </p:ext>
            </p:extLst>
          </p:nvPr>
        </p:nvGraphicFramePr>
        <p:xfrm>
          <a:off x="142704" y="4277411"/>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buNone/>
                      </a:pPr>
                      <a:r>
                        <a:rPr lang="pt-BR" sz="1000" b="0" i="0" u="none" strike="noStrike" dirty="0">
                          <a:solidFill>
                            <a:srgbClr val="404040"/>
                          </a:solidFill>
                          <a:effectLst/>
                          <a:latin typeface="Calibri" panose="020F0502020204030204" pitchFamily="34" charset="0"/>
                        </a:rPr>
                        <a:t>6,9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7,6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22,0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36,9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24,3</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0,7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68520" y="2016671"/>
            <a:ext cx="1486196" cy="2551928"/>
          </a:xfrm>
          <a:prstGeom prst="rect">
            <a:avLst/>
          </a:prstGeom>
          <a:noFill/>
          <a:ln w="12700" cap="flat" cmpd="sng" algn="ctr">
            <a:solidFill>
              <a:srgbClr val="FF7C80"/>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pt-BR" kern="0">
              <a:ln>
                <a:solidFill>
                  <a:srgbClr val="70AD47"/>
                </a:solidFill>
              </a:ln>
              <a:solidFill>
                <a:prstClr val="white"/>
              </a:solidFill>
              <a:latin typeface="Calibri" panose="020F0502020204030204"/>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10629641" y="1935882"/>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10629641" y="2725043"/>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6733230" y="3852062"/>
            <a:ext cx="5321757"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acessaram a lista de prestadores de serviços 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62,7% </a:t>
            </a:r>
            <a:r>
              <a:rPr lang="pt-BR" sz="1200" dirty="0">
                <a:solidFill>
                  <a:schemeClr val="tx1">
                    <a:lumMod val="75000"/>
                    <a:lumOff val="25000"/>
                  </a:schemeClr>
                </a:solidFill>
                <a:latin typeface="Calibri" panose="020F0502020204030204" pitchFamily="34" charset="0"/>
                <a:cs typeface="Calibri" panose="020F0502020204030204" pitchFamily="34" charset="0"/>
              </a:rPr>
              <a:t>dos entrevistados avaliaram positivamente este atributo (</a:t>
            </a:r>
            <a:r>
              <a:rPr lang="pt-BR" sz="1200" b="1" dirty="0">
                <a:solidFill>
                  <a:schemeClr val="tx1">
                    <a:lumMod val="75000"/>
                    <a:lumOff val="25000"/>
                  </a:schemeClr>
                </a:solidFill>
                <a:latin typeface="Calibri" panose="020F0502020204030204" pitchFamily="34" charset="0"/>
                <a:cs typeface="Calibri" panose="020F0502020204030204" pitchFamily="34" charset="0"/>
              </a:rPr>
              <a:t>Bom</a:t>
            </a:r>
            <a:r>
              <a:rPr lang="pt-BR" sz="1200" dirty="0">
                <a:solidFill>
                  <a:schemeClr val="tx1">
                    <a:lumMod val="75000"/>
                    <a:lumOff val="25000"/>
                  </a:schemeClr>
                </a:solidFill>
                <a:latin typeface="Calibri" panose="020F0502020204030204" pitchFamily="34" charset="0"/>
                <a:cs typeface="Calibri" panose="020F0502020204030204" pitchFamily="34" charset="0"/>
              </a:rPr>
              <a:t> e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bom</a:t>
            </a:r>
            <a:r>
              <a:rPr lang="pt-BR" sz="1200" dirty="0">
                <a:solidFill>
                  <a:schemeClr val="tx1">
                    <a:lumMod val="75000"/>
                    <a:lumOff val="25000"/>
                  </a:schemeClr>
                </a:solidFill>
                <a:latin typeface="Calibri" panose="020F0502020204030204" pitchFamily="34" charset="0"/>
                <a:cs typeface="Calibri" panose="020F0502020204030204" pitchFamily="34" charset="0"/>
              </a:rPr>
              <a:t>),</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classificando-o em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Ponto de atenção para a opção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ruim</a:t>
            </a:r>
            <a:r>
              <a:rPr lang="pt-BR" sz="1200" dirty="0">
                <a:solidFill>
                  <a:schemeClr val="tx1">
                    <a:lumMod val="75000"/>
                    <a:lumOff val="25000"/>
                  </a:schemeClr>
                </a:solidFill>
                <a:latin typeface="Calibri" panose="020F0502020204030204" pitchFamily="34" charset="0"/>
                <a:cs typeface="Calibri" panose="020F0502020204030204" pitchFamily="34" charset="0"/>
              </a:rPr>
              <a:t> que obteve </a:t>
            </a:r>
            <a:r>
              <a:rPr lang="pt-BR" sz="1200" b="1" dirty="0">
                <a:solidFill>
                  <a:schemeClr val="tx1">
                    <a:lumMod val="75000"/>
                    <a:lumOff val="25000"/>
                  </a:schemeClr>
                </a:solidFill>
                <a:latin typeface="Calibri" panose="020F0502020204030204" pitchFamily="34" charset="0"/>
                <a:cs typeface="Calibri" panose="020F0502020204030204" pitchFamily="34" charset="0"/>
              </a:rPr>
              <a:t>7% </a:t>
            </a:r>
            <a:r>
              <a:rPr lang="pt-BR" sz="1200" dirty="0">
                <a:solidFill>
                  <a:schemeClr val="tx1">
                    <a:lumMod val="75000"/>
                    <a:lumOff val="25000"/>
                  </a:schemeClr>
                </a:solidFill>
                <a:latin typeface="Calibri" panose="020F0502020204030204" pitchFamily="34" charset="0"/>
                <a:cs typeface="Calibri" panose="020F0502020204030204" pitchFamily="34" charset="0"/>
              </a:rPr>
              <a:t>de menções</a:t>
            </a:r>
            <a:r>
              <a:rPr lang="pt-BR" sz="1200" b="1" dirty="0">
                <a:solidFill>
                  <a:schemeClr val="tx1">
                    <a:lumMod val="75000"/>
                    <a:lumOff val="25000"/>
                  </a:schemeClr>
                </a:solidFill>
                <a:latin typeface="Calibri" panose="020F0502020204030204" pitchFamily="34" charset="0"/>
                <a:cs typeface="Calibri" panose="020F0502020204030204" pitchFamily="34" charset="0"/>
              </a:rPr>
              <a:t>.</a:t>
            </a:r>
            <a:r>
              <a:rPr lang="pt-BR" sz="1200" dirty="0">
                <a:solidFill>
                  <a:schemeClr val="tx1">
                    <a:lumMod val="75000"/>
                    <a:lumOff val="25000"/>
                  </a:schemeClr>
                </a:solidFill>
                <a:latin typeface="Calibri" panose="020F0502020204030204" pitchFamily="34" charset="0"/>
                <a:cs typeface="Calibri" panose="020F0502020204030204" pitchFamily="34" charset="0"/>
              </a:rPr>
              <a:t> O maior índice de não satisfeitos está no gradiente </a:t>
            </a:r>
            <a:r>
              <a:rPr lang="pt-BR" sz="1200" b="1" dirty="0">
                <a:solidFill>
                  <a:schemeClr val="tx1">
                    <a:lumMod val="75000"/>
                    <a:lumOff val="25000"/>
                  </a:schemeClr>
                </a:solidFill>
                <a:latin typeface="Calibri" panose="020F0502020204030204" pitchFamily="34" charset="0"/>
                <a:cs typeface="Calibri" panose="020F0502020204030204" pitchFamily="34" charset="0"/>
              </a:rPr>
              <a:t>Regular</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22,5%</a:t>
            </a:r>
            <a:r>
              <a:rPr lang="pt-BR" sz="1200" dirty="0">
                <a:solidFill>
                  <a:schemeClr val="tx1">
                    <a:lumMod val="75000"/>
                    <a:lumOff val="25000"/>
                  </a:schemeClr>
                </a:solidFill>
                <a:latin typeface="Calibri" panose="020F0502020204030204" pitchFamily="34" charset="0"/>
                <a:cs typeface="Calibri" panose="020F0502020204030204" pitchFamily="34" charset="0"/>
              </a:rPr>
              <a:t>.</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 </a:t>
            </a:r>
            <a:r>
              <a:rPr lang="pt-BR" sz="1200" dirty="0">
                <a:solidFill>
                  <a:schemeClr val="tx1">
                    <a:lumMod val="75000"/>
                    <a:lumOff val="25000"/>
                  </a:schemeClr>
                </a:solidFill>
                <a:latin typeface="Calibri" panose="020F0502020204030204" pitchFamily="34" charset="0"/>
                <a:cs typeface="Calibri" panose="020F0502020204030204" pitchFamily="34" charset="0"/>
              </a:rPr>
              <a:t>ao viés de baixa de </a:t>
            </a:r>
            <a:r>
              <a:rPr lang="pt-BR" sz="1200" b="1" dirty="0">
                <a:solidFill>
                  <a:schemeClr val="tx1">
                    <a:lumMod val="75000"/>
                    <a:lumOff val="25000"/>
                  </a:schemeClr>
                </a:solidFill>
                <a:latin typeface="Calibri" panose="020F0502020204030204" pitchFamily="34" charset="0"/>
                <a:cs typeface="Calibri" panose="020F0502020204030204" pitchFamily="34" charset="0"/>
              </a:rPr>
              <a:t>12,9pp</a:t>
            </a:r>
            <a:r>
              <a:rPr lang="pt-BR" sz="1200" dirty="0">
                <a:solidFill>
                  <a:schemeClr val="tx1">
                    <a:lumMod val="75000"/>
                    <a:lumOff val="25000"/>
                  </a:schemeClr>
                </a:solidFill>
                <a:latin typeface="Calibri" panose="020F0502020204030204" pitchFamily="34" charset="0"/>
                <a:cs typeface="Calibri" panose="020F0502020204030204" pitchFamily="34" charset="0"/>
              </a:rPr>
              <a:t> entre as menções positivas, o que indica probabilidade de migração de satisfação para não satisfação.</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t>
            </a:r>
            <a:r>
              <a:rPr lang="pt-BR" sz="1200" kern="0" dirty="0">
                <a:solidFill>
                  <a:schemeClr val="tx1">
                    <a:lumMod val="75000"/>
                    <a:lumOff val="25000"/>
                  </a:schemeClr>
                </a:solidFill>
                <a:latin typeface="Calibri" panose="020F0502020204030204"/>
                <a:cs typeface="Times New Roman" panose="02020603050405020304" pitchFamily="18" charset="0"/>
              </a:rPr>
              <a:t>os gêneros ficaram empatados dentro da margem de erro</a:t>
            </a:r>
            <a:r>
              <a:rPr lang="pt-BR" sz="1200" b="1" kern="0" dirty="0">
                <a:solidFill>
                  <a:schemeClr val="tx1">
                    <a:lumMod val="75000"/>
                    <a:lumOff val="25000"/>
                  </a:schemeClr>
                </a:solidFill>
                <a:latin typeface="Calibri" panose="020F0502020204030204"/>
                <a:cs typeface="Times New Roman" panose="02020603050405020304" pitchFamily="18"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Por faixa etária,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18 a 25 anos </a:t>
            </a:r>
            <a:r>
              <a:rPr lang="pt-BR" sz="1200" dirty="0">
                <a:solidFill>
                  <a:schemeClr val="tx1">
                    <a:lumMod val="75000"/>
                    <a:lumOff val="25000"/>
                  </a:schemeClr>
                </a:solidFill>
                <a:latin typeface="Calibri" panose="020F0502020204030204" pitchFamily="34" charset="0"/>
                <a:cs typeface="Calibri" panose="020F0502020204030204" pitchFamily="34" charset="0"/>
              </a:rPr>
              <a:t>são os que estão mais satisfeitos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81,3% </a:t>
            </a:r>
            <a:r>
              <a:rPr lang="pt-BR" sz="1200" dirty="0">
                <a:solidFill>
                  <a:schemeClr val="tx1">
                    <a:lumMod val="75000"/>
                    <a:lumOff val="25000"/>
                  </a:schemeClr>
                </a:solidFill>
                <a:latin typeface="Calibri" panose="020F0502020204030204" pitchFamily="34" charset="0"/>
                <a:cs typeface="Calibri" panose="020F0502020204030204" pitchFamily="34" charset="0"/>
              </a:rPr>
              <a:t>na avaliação atingindo o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 </a:t>
            </a:r>
            <a:r>
              <a:rPr lang="pt-BR" sz="1200" dirty="0">
                <a:solidFill>
                  <a:schemeClr val="tx1">
                    <a:lumMod val="75000"/>
                    <a:lumOff val="25000"/>
                  </a:schemeClr>
                </a:solidFill>
                <a:latin typeface="Calibri" panose="020F0502020204030204" pitchFamily="34" charset="0"/>
                <a:cs typeface="Calibri" panose="020F0502020204030204" pitchFamily="34" charset="0"/>
              </a:rPr>
              <a:t>Já os menos satisfeitos pertencem ao público </a:t>
            </a:r>
            <a:r>
              <a:rPr lang="pt-BR" sz="1200" b="1" dirty="0">
                <a:solidFill>
                  <a:schemeClr val="tx1">
                    <a:lumMod val="75000"/>
                    <a:lumOff val="25000"/>
                  </a:schemeClr>
                </a:solidFill>
                <a:latin typeface="Calibri" panose="020F0502020204030204" pitchFamily="34" charset="0"/>
                <a:cs typeface="Calibri" panose="020F0502020204030204" pitchFamily="34" charset="0"/>
              </a:rPr>
              <a:t>De 46 a 55 anos</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58%,</a:t>
            </a:r>
            <a:r>
              <a:rPr lang="pt-BR" sz="1200" dirty="0">
                <a:solidFill>
                  <a:schemeClr val="tx1">
                    <a:lumMod val="75000"/>
                    <a:lumOff val="25000"/>
                  </a:schemeClr>
                </a:solidFill>
                <a:latin typeface="Calibri" panose="020F0502020204030204" pitchFamily="34" charset="0"/>
                <a:cs typeface="Calibri" panose="020F0502020204030204" pitchFamily="34" charset="0"/>
              </a:rPr>
              <a:t> atribuindo o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4157" y="3444603"/>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72639" y="1684799"/>
            <a:ext cx="667503" cy="663744"/>
          </a:xfrm>
          <a:prstGeom prst="ellipse">
            <a:avLst/>
          </a:prstGeom>
          <a:solidFill>
            <a:srgbClr val="FFB9BB"/>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sz="1200" b="1" kern="0" dirty="0">
                <a:solidFill>
                  <a:schemeClr val="tx1">
                    <a:lumMod val="75000"/>
                    <a:lumOff val="25000"/>
                  </a:schemeClr>
                </a:solidFill>
                <a:latin typeface="Calibri"/>
                <a:cs typeface="Calibri"/>
              </a:rPr>
              <a:t>62,7</a:t>
            </a:r>
            <a:endParaRPr lang="pt-BR" sz="1800" b="1" kern="0" dirty="0">
              <a:solidFill>
                <a:schemeClr val="tx1">
                  <a:lumMod val="75000"/>
                  <a:lumOff val="25000"/>
                </a:schemeClr>
              </a:solidFill>
              <a:latin typeface="Calibri" panose="020F0502020204030204"/>
            </a:endParaRPr>
          </a:p>
        </p:txBody>
      </p:sp>
      <p:grpSp>
        <p:nvGrpSpPr>
          <p:cNvPr id="3" name="Agrupar 2">
            <a:extLst>
              <a:ext uri="{FF2B5EF4-FFF2-40B4-BE49-F238E27FC236}">
                <a16:creationId xmlns:a16="http://schemas.microsoft.com/office/drawing/2014/main" id="{E41EE6E6-EAC4-3924-69BE-ABC677D17A69}"/>
              </a:ext>
            </a:extLst>
          </p:cNvPr>
          <p:cNvGrpSpPr/>
          <p:nvPr/>
        </p:nvGrpSpPr>
        <p:grpSpPr>
          <a:xfrm>
            <a:off x="17597" y="6030691"/>
            <a:ext cx="4002330" cy="720080"/>
            <a:chOff x="3198545" y="2908991"/>
            <a:chExt cx="4002330" cy="720080"/>
          </a:xfrm>
        </p:grpSpPr>
        <p:sp>
          <p:nvSpPr>
            <p:cNvPr id="4" name="Retângulo 3">
              <a:extLst>
                <a:ext uri="{FF2B5EF4-FFF2-40B4-BE49-F238E27FC236}">
                  <a16:creationId xmlns:a16="http://schemas.microsoft.com/office/drawing/2014/main" id="{E95AEF72-B400-E5A4-E10C-43E509EA034B}"/>
                </a:ext>
              </a:extLst>
            </p:cNvPr>
            <p:cNvSpPr/>
            <p:nvPr/>
          </p:nvSpPr>
          <p:spPr>
            <a:xfrm>
              <a:off x="3198545" y="2908991"/>
              <a:ext cx="3786306" cy="72008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ADD5AFE4-AD86-571A-9A93-99B16138D6D7}"/>
                </a:ext>
              </a:extLst>
            </p:cNvPr>
            <p:cNvSpPr txBox="1"/>
            <p:nvPr/>
          </p:nvSpPr>
          <p:spPr>
            <a:xfrm>
              <a:off x="3703909" y="3272128"/>
              <a:ext cx="6166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 Força</a:t>
              </a:r>
            </a:p>
          </p:txBody>
        </p:sp>
        <p:sp>
          <p:nvSpPr>
            <p:cNvPr id="7" name="Retângulo de cantos arredondados 247">
              <a:extLst>
                <a:ext uri="{FF2B5EF4-FFF2-40B4-BE49-F238E27FC236}">
                  <a16:creationId xmlns:a16="http://schemas.microsoft.com/office/drawing/2014/main" id="{92D6A2D6-6F08-9A87-05E9-E26ED0D44089}"/>
                </a:ext>
              </a:extLst>
            </p:cNvPr>
            <p:cNvSpPr/>
            <p:nvPr/>
          </p:nvSpPr>
          <p:spPr>
            <a:xfrm>
              <a:off x="4282764" y="3307683"/>
              <a:ext cx="441876" cy="268671"/>
            </a:xfrm>
            <a:prstGeom prst="roundRect">
              <a:avLst/>
            </a:prstGeom>
            <a:solidFill>
              <a:srgbClr val="FFEFB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9" name="Retângulo de cantos arredondados 248">
              <a:extLst>
                <a:ext uri="{FF2B5EF4-FFF2-40B4-BE49-F238E27FC236}">
                  <a16:creationId xmlns:a16="http://schemas.microsoft.com/office/drawing/2014/main" id="{591225F9-63AF-0DE7-5467-F13009DA77B6}"/>
                </a:ext>
              </a:extLst>
            </p:cNvPr>
            <p:cNvSpPr/>
            <p:nvPr/>
          </p:nvSpPr>
          <p:spPr>
            <a:xfrm>
              <a:off x="5483262" y="3314818"/>
              <a:ext cx="441876" cy="268671"/>
            </a:xfrm>
            <a:prstGeom prst="roundRect">
              <a:avLst/>
            </a:prstGeom>
            <a:solidFill>
              <a:srgbClr val="FFB9B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0 a 79%</a:t>
              </a:r>
            </a:p>
          </p:txBody>
        </p:sp>
        <p:sp>
          <p:nvSpPr>
            <p:cNvPr id="12" name="Retângulo de cantos arredondados 246">
              <a:extLst>
                <a:ext uri="{FF2B5EF4-FFF2-40B4-BE49-F238E27FC236}">
                  <a16:creationId xmlns:a16="http://schemas.microsoft.com/office/drawing/2014/main" id="{59F0444E-8B7D-FD6B-6F0E-14D6D21E54D5}"/>
                </a:ext>
              </a:extLst>
            </p:cNvPr>
            <p:cNvSpPr/>
            <p:nvPr/>
          </p:nvSpPr>
          <p:spPr>
            <a:xfrm>
              <a:off x="3294308" y="3301752"/>
              <a:ext cx="441876" cy="268671"/>
            </a:xfrm>
            <a:prstGeom prst="roundRect">
              <a:avLst/>
            </a:prstGeom>
            <a:solidFill>
              <a:srgbClr val="C8ECB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90 a 100%</a:t>
              </a:r>
            </a:p>
          </p:txBody>
        </p:sp>
        <p:sp>
          <p:nvSpPr>
            <p:cNvPr id="18" name="CaixaDeTexto 17">
              <a:extLst>
                <a:ext uri="{FF2B5EF4-FFF2-40B4-BE49-F238E27FC236}">
                  <a16:creationId xmlns:a16="http://schemas.microsoft.com/office/drawing/2014/main" id="{1619493F-5A29-3A7D-2415-62196C1DB51E}"/>
                </a:ext>
              </a:extLst>
            </p:cNvPr>
            <p:cNvSpPr txBox="1"/>
            <p:nvPr/>
          </p:nvSpPr>
          <p:spPr>
            <a:xfrm>
              <a:off x="3220353" y="296618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19" name="CaixaDeTexto 18">
              <a:extLst>
                <a:ext uri="{FF2B5EF4-FFF2-40B4-BE49-F238E27FC236}">
                  <a16:creationId xmlns:a16="http://schemas.microsoft.com/office/drawing/2014/main" id="{E4C4D10D-908B-72F5-6972-8B7268918056}"/>
                </a:ext>
              </a:extLst>
            </p:cNvPr>
            <p:cNvSpPr txBox="1"/>
            <p:nvPr/>
          </p:nvSpPr>
          <p:spPr>
            <a:xfrm>
              <a:off x="4680595" y="3284984"/>
              <a:ext cx="86409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Oportunidades</a:t>
              </a:r>
            </a:p>
          </p:txBody>
        </p:sp>
        <p:sp>
          <p:nvSpPr>
            <p:cNvPr id="20" name="CaixaDeTexto 19">
              <a:extLst>
                <a:ext uri="{FF2B5EF4-FFF2-40B4-BE49-F238E27FC236}">
                  <a16:creationId xmlns:a16="http://schemas.microsoft.com/office/drawing/2014/main" id="{9F6E0C02-9BD5-4C6A-0DE5-E2846D989687}"/>
                </a:ext>
              </a:extLst>
            </p:cNvPr>
            <p:cNvSpPr txBox="1"/>
            <p:nvPr/>
          </p:nvSpPr>
          <p:spPr>
            <a:xfrm>
              <a:off x="5885314" y="3277581"/>
              <a:ext cx="131556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grpSp>
      <p:graphicFrame>
        <p:nvGraphicFramePr>
          <p:cNvPr id="16" name="Gráfico 15">
            <a:extLst>
              <a:ext uri="{FF2B5EF4-FFF2-40B4-BE49-F238E27FC236}">
                <a16:creationId xmlns:a16="http://schemas.microsoft.com/office/drawing/2014/main" id="{CA5D10D1-02F4-4A17-88CD-0D38AB90F4F9}"/>
              </a:ext>
            </a:extLst>
          </p:cNvPr>
          <p:cNvGraphicFramePr>
            <a:graphicFrameLocks/>
          </p:cNvGraphicFramePr>
          <p:nvPr>
            <p:extLst>
              <p:ext uri="{D42A27DB-BD31-4B8C-83A1-F6EECF244321}">
                <p14:modId xmlns:p14="http://schemas.microsoft.com/office/powerpoint/2010/main" val="2598275296"/>
              </p:ext>
            </p:extLst>
          </p:nvPr>
        </p:nvGraphicFramePr>
        <p:xfrm>
          <a:off x="10274" y="2334426"/>
          <a:ext cx="3997494" cy="2458734"/>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Agrupar 16">
            <a:extLst>
              <a:ext uri="{FF2B5EF4-FFF2-40B4-BE49-F238E27FC236}">
                <a16:creationId xmlns:a16="http://schemas.microsoft.com/office/drawing/2014/main" id="{0C23B0C4-4C89-4749-89B7-0072C68B73F7}"/>
              </a:ext>
            </a:extLst>
          </p:cNvPr>
          <p:cNvGrpSpPr/>
          <p:nvPr/>
        </p:nvGrpSpPr>
        <p:grpSpPr>
          <a:xfrm>
            <a:off x="6868263" y="1467486"/>
            <a:ext cx="2408399" cy="2376001"/>
            <a:chOff x="0" y="0"/>
            <a:chExt cx="2237239" cy="2543175"/>
          </a:xfrm>
        </p:grpSpPr>
        <p:pic>
          <p:nvPicPr>
            <p:cNvPr id="21" name="Imagem 20" descr="Free vector graphic: Silhouette, Man, Women'S - Free Image ...">
              <a:extLst>
                <a:ext uri="{FF2B5EF4-FFF2-40B4-BE49-F238E27FC236}">
                  <a16:creationId xmlns:a16="http://schemas.microsoft.com/office/drawing/2014/main" id="{E0F922B6-2453-4C34-B0AF-AB3012FE6969}"/>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22" name="Imagem 21" descr="Free vector graphic: Silhouette, Man, Women'S - Free Image ...">
              <a:extLst>
                <a:ext uri="{FF2B5EF4-FFF2-40B4-BE49-F238E27FC236}">
                  <a16:creationId xmlns:a16="http://schemas.microsoft.com/office/drawing/2014/main" id="{28518B63-F085-48A7-916D-AE6DF2A9A218}"/>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23" name="Gráfico 22">
              <a:extLst>
                <a:ext uri="{FF2B5EF4-FFF2-40B4-BE49-F238E27FC236}">
                  <a16:creationId xmlns:a16="http://schemas.microsoft.com/office/drawing/2014/main" id="{2AEA3836-F563-4068-B93A-206E511AB7E5}"/>
                </a:ext>
              </a:extLst>
            </p:cNvPr>
            <p:cNvGraphicFramePr>
              <a:graphicFrameLocks/>
            </p:cNvGraphicFramePr>
            <p:nvPr>
              <p:extLst>
                <p:ext uri="{D42A27DB-BD31-4B8C-83A1-F6EECF244321}">
                  <p14:modId xmlns:p14="http://schemas.microsoft.com/office/powerpoint/2010/main" val="3558167804"/>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113494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6 - Nos últimos 12 meses, quando você acessou seu plano de saúde (exemplos de acesso: SAC – serviço de apoio ao cliente, presencial, aplicativo de celular, sítio institucional da operadora na internet ou por meio eletrônico ) como você avalia seu atendimento, considerando o acesso às informações de que precisava?</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1368349766"/>
              </p:ext>
            </p:extLst>
          </p:nvPr>
        </p:nvGraphicFramePr>
        <p:xfrm>
          <a:off x="9213057" y="1741802"/>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87,5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50,0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72,5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74,1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69,8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73,9</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40050"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algn="ctr" fontAlgn="auto">
              <a:spcBef>
                <a:spcPts val="0"/>
              </a:spcBef>
              <a:spcAft>
                <a:spcPts val="0"/>
              </a:spcAft>
              <a:defRPr/>
            </a:pPr>
            <a:r>
              <a:rPr lang="pt-BR" sz="1200" b="1" kern="0" spc="300" dirty="0">
                <a:solidFill>
                  <a:schemeClr val="bg2">
                    <a:lumMod val="50000"/>
                  </a:schemeClr>
                </a:solidFill>
                <a:latin typeface="Calibri" panose="020F0502020204030204"/>
                <a:cs typeface="+mn-cs"/>
              </a:rPr>
              <a:t>Percepção</a:t>
            </a:r>
          </a:p>
        </p:txBody>
      </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2591964864"/>
              </p:ext>
            </p:extLst>
          </p:nvPr>
        </p:nvGraphicFramePr>
        <p:xfrm>
          <a:off x="107138" y="5101556"/>
          <a:ext cx="5844846" cy="847725"/>
        </p:xfrm>
        <a:graphic>
          <a:graphicData uri="http://schemas.openxmlformats.org/drawingml/2006/table">
            <a:tbl>
              <a:tblPr/>
              <a:tblGrid>
                <a:gridCol w="5844846">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396</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4.07.</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acessei = Nos últimos 12 meses não acessei meu plano de saúde: </a:t>
                      </a:r>
                      <a:r>
                        <a:rPr lang="pt-BR" sz="1000" b="1" i="0" u="none" strike="noStrike" dirty="0">
                          <a:solidFill>
                            <a:schemeClr val="bg2">
                              <a:lumMod val="50000"/>
                            </a:schemeClr>
                          </a:solidFill>
                          <a:effectLst/>
                          <a:latin typeface="Calibri" panose="020F0502020204030204" pitchFamily="34" charset="0"/>
                        </a:rPr>
                        <a:t>30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10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476454860"/>
              </p:ext>
            </p:extLst>
          </p:nvPr>
        </p:nvGraphicFramePr>
        <p:xfrm>
          <a:off x="114434" y="4287012"/>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buNone/>
                      </a:pPr>
                      <a:r>
                        <a:rPr lang="pt-BR" sz="1000" b="0" i="0" u="none" strike="noStrike" dirty="0">
                          <a:solidFill>
                            <a:srgbClr val="404040"/>
                          </a:solidFill>
                          <a:effectLst/>
                          <a:latin typeface="Calibri" panose="020F0502020204030204" pitchFamily="34" charset="0"/>
                        </a:rPr>
                        <a:t>1,6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4,8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19,0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38,1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27,3</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6,9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2,3</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40250" y="2026272"/>
            <a:ext cx="1486196" cy="2551928"/>
          </a:xfrm>
          <a:prstGeom prst="rect">
            <a:avLst/>
          </a:prstGeom>
          <a:noFill/>
          <a:ln w="12700" cap="flat" cmpd="sng" algn="ctr">
            <a:solidFill>
              <a:srgbClr val="FFB9BB"/>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pt-BR" kern="0">
              <a:ln>
                <a:solidFill>
                  <a:srgbClr val="70AD47"/>
                </a:solidFill>
              </a:ln>
              <a:solidFill>
                <a:prstClr val="white"/>
              </a:solidFill>
              <a:latin typeface="Calibri" panose="020F0502020204030204"/>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10637290" y="2276872"/>
            <a:ext cx="1423100" cy="247190"/>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6062535" y="4235087"/>
            <a:ext cx="6022328" cy="250628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acessaram o plano de saúde 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72%</a:t>
            </a:r>
            <a:r>
              <a:rPr lang="pt-BR" sz="1200" dirty="0">
                <a:solidFill>
                  <a:schemeClr val="tx1">
                    <a:lumMod val="75000"/>
                    <a:lumOff val="25000"/>
                  </a:schemeClr>
                </a:solidFill>
                <a:latin typeface="Calibri" panose="020F0502020204030204" pitchFamily="34" charset="0"/>
                <a:cs typeface="Calibri" panose="020F0502020204030204" pitchFamily="34" charset="0"/>
              </a:rPr>
              <a:t> avaliaram positivamente (opções </a:t>
            </a:r>
            <a:r>
              <a:rPr lang="pt-BR" sz="1200" b="1" dirty="0">
                <a:solidFill>
                  <a:schemeClr val="tx1">
                    <a:lumMod val="75000"/>
                    <a:lumOff val="25000"/>
                  </a:schemeClr>
                </a:solidFill>
                <a:latin typeface="Calibri" panose="020F0502020204030204" pitchFamily="34" charset="0"/>
                <a:cs typeface="Calibri" panose="020F0502020204030204" pitchFamily="34" charset="0"/>
              </a:rPr>
              <a:t>Bom</a:t>
            </a:r>
            <a:r>
              <a:rPr lang="pt-BR" sz="1200" dirty="0">
                <a:solidFill>
                  <a:schemeClr val="tx1">
                    <a:lumMod val="75000"/>
                    <a:lumOff val="25000"/>
                  </a:schemeClr>
                </a:solidFill>
                <a:latin typeface="Calibri" panose="020F0502020204030204" pitchFamily="34" charset="0"/>
                <a:cs typeface="Calibri" panose="020F0502020204030204" pitchFamily="34" charset="0"/>
              </a:rPr>
              <a:t> e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bom</a:t>
            </a:r>
            <a:r>
              <a:rPr lang="pt-BR" sz="1200" dirty="0">
                <a:solidFill>
                  <a:schemeClr val="tx1">
                    <a:lumMod val="75000"/>
                    <a:lumOff val="25000"/>
                  </a:schemeClr>
                </a:solidFill>
                <a:latin typeface="Calibri" panose="020F0502020204030204" pitchFamily="34" charset="0"/>
                <a:cs typeface="Calibri" panose="020F0502020204030204" pitchFamily="34" charset="0"/>
              </a:rPr>
              <a:t>), colocando o atributo em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Ponto positivo a opção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Ruim </a:t>
            </a:r>
            <a:r>
              <a:rPr lang="pt-BR" sz="1200" dirty="0">
                <a:solidFill>
                  <a:schemeClr val="tx1">
                    <a:lumMod val="75000"/>
                    <a:lumOff val="25000"/>
                  </a:schemeClr>
                </a:solidFill>
                <a:latin typeface="Calibri" panose="020F0502020204030204" pitchFamily="34" charset="0"/>
                <a:cs typeface="Calibri" panose="020F0502020204030204" pitchFamily="34" charset="0"/>
              </a:rPr>
              <a:t>que obteve </a:t>
            </a:r>
            <a:r>
              <a:rPr lang="pt-BR" sz="1200" b="1" dirty="0">
                <a:solidFill>
                  <a:schemeClr val="tx1">
                    <a:lumMod val="75000"/>
                    <a:lumOff val="25000"/>
                  </a:schemeClr>
                </a:solidFill>
                <a:latin typeface="Calibri" panose="020F0502020204030204" pitchFamily="34" charset="0"/>
                <a:cs typeface="Calibri" panose="020F0502020204030204" pitchFamily="34" charset="0"/>
              </a:rPr>
              <a:t>1,8%</a:t>
            </a:r>
            <a:r>
              <a:rPr lang="pt-BR" sz="1200" dirty="0">
                <a:solidFill>
                  <a:schemeClr val="tx1">
                    <a:lumMod val="75000"/>
                    <a:lumOff val="25000"/>
                  </a:schemeClr>
                </a:solidFill>
                <a:latin typeface="Calibri" panose="020F0502020204030204" pitchFamily="34" charset="0"/>
                <a:cs typeface="Calibri" panose="020F0502020204030204" pitchFamily="34" charset="0"/>
              </a:rPr>
              <a:t> de citações. O maior índice de não satisfação está concentrado no gradiente </a:t>
            </a:r>
            <a:r>
              <a:rPr lang="pt-BR" sz="1200" b="1" dirty="0">
                <a:solidFill>
                  <a:schemeClr val="tx1">
                    <a:lumMod val="75000"/>
                    <a:lumOff val="25000"/>
                  </a:schemeClr>
                </a:solidFill>
                <a:latin typeface="Calibri" panose="020F0502020204030204" pitchFamily="34" charset="0"/>
                <a:cs typeface="Calibri" panose="020F0502020204030204" pitchFamily="34" charset="0"/>
              </a:rPr>
              <a:t>Regular</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21%. </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 </a:t>
            </a:r>
            <a:r>
              <a:rPr lang="pt-BR" sz="1200" dirty="0">
                <a:solidFill>
                  <a:schemeClr val="tx1">
                    <a:lumMod val="75000"/>
                    <a:lumOff val="25000"/>
                  </a:schemeClr>
                </a:solidFill>
                <a:latin typeface="Calibri" panose="020F0502020204030204" pitchFamily="34" charset="0"/>
                <a:cs typeface="Calibri" panose="020F0502020204030204" pitchFamily="34" charset="0"/>
              </a:rPr>
              <a:t>ao viés de baixa de </a:t>
            </a:r>
            <a:r>
              <a:rPr lang="pt-BR" sz="1200" b="1" dirty="0">
                <a:solidFill>
                  <a:schemeClr val="tx1">
                    <a:lumMod val="75000"/>
                    <a:lumOff val="25000"/>
                  </a:schemeClr>
                </a:solidFill>
                <a:latin typeface="Calibri" panose="020F0502020204030204" pitchFamily="34" charset="0"/>
                <a:cs typeface="Calibri" panose="020F0502020204030204" pitchFamily="34" charset="0"/>
              </a:rPr>
              <a:t>11,8pp</a:t>
            </a:r>
            <a:r>
              <a:rPr lang="pt-BR" sz="1200" dirty="0">
                <a:solidFill>
                  <a:schemeClr val="tx1">
                    <a:lumMod val="75000"/>
                    <a:lumOff val="25000"/>
                  </a:schemeClr>
                </a:solidFill>
                <a:latin typeface="Calibri" panose="020F0502020204030204" pitchFamily="34" charset="0"/>
                <a:cs typeface="Calibri" panose="020F0502020204030204" pitchFamily="34" charset="0"/>
              </a:rPr>
              <a:t> entre as menções positivas, indicando probabilidade de migração da satisfação para não satisfação.</a:t>
            </a:r>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kern="0" dirty="0">
                <a:solidFill>
                  <a:schemeClr val="tx1">
                    <a:lumMod val="75000"/>
                    <a:lumOff val="25000"/>
                  </a:schemeClr>
                </a:solidFill>
                <a:latin typeface="Calibri" panose="020F0502020204030204"/>
                <a:cs typeface="Times New Roman" panose="02020603050405020304" pitchFamily="18" charset="0"/>
              </a:rPr>
              <a:t>Analisando os perfis, o público </a:t>
            </a:r>
            <a:r>
              <a:rPr lang="pt-BR" sz="1200" b="1" kern="0" dirty="0">
                <a:solidFill>
                  <a:schemeClr val="tx1">
                    <a:lumMod val="75000"/>
                    <a:lumOff val="25000"/>
                  </a:schemeClr>
                </a:solidFill>
                <a:latin typeface="Calibri" panose="020F0502020204030204"/>
                <a:cs typeface="Times New Roman" panose="02020603050405020304" pitchFamily="18" charset="0"/>
              </a:rPr>
              <a:t>Feminino </a:t>
            </a:r>
            <a:r>
              <a:rPr lang="pt-BR" sz="1200" kern="0" dirty="0">
                <a:solidFill>
                  <a:schemeClr val="tx1">
                    <a:lumMod val="75000"/>
                    <a:lumOff val="25000"/>
                  </a:schemeClr>
                </a:solidFill>
                <a:latin typeface="Calibri" panose="020F0502020204030204"/>
                <a:cs typeface="Times New Roman" panose="02020603050405020304" pitchFamily="18" charset="0"/>
              </a:rPr>
              <a:t>foi quem melhor avaliou com </a:t>
            </a:r>
            <a:r>
              <a:rPr lang="pt-BR" sz="1200" b="1" kern="0" dirty="0">
                <a:solidFill>
                  <a:schemeClr val="tx1">
                    <a:lumMod val="75000"/>
                    <a:lumOff val="25000"/>
                  </a:schemeClr>
                </a:solidFill>
                <a:latin typeface="Calibri" panose="020F0502020204030204"/>
                <a:cs typeface="Times New Roman" panose="02020603050405020304" pitchFamily="18" charset="0"/>
              </a:rPr>
              <a:t>75,5% </a:t>
            </a:r>
            <a:r>
              <a:rPr lang="pt-BR" sz="1200" kern="0" dirty="0">
                <a:solidFill>
                  <a:schemeClr val="tx1">
                    <a:lumMod val="75000"/>
                    <a:lumOff val="25000"/>
                  </a:schemeClr>
                </a:solidFill>
                <a:latin typeface="Calibri" panose="020F0502020204030204"/>
                <a:cs typeface="Times New Roman" panose="02020603050405020304" pitchFamily="18" charset="0"/>
              </a:rPr>
              <a:t>classificando em patamar de </a:t>
            </a:r>
            <a:r>
              <a:rPr lang="pt-BR" sz="1200" b="1" kern="0" dirty="0">
                <a:solidFill>
                  <a:schemeClr val="tx1">
                    <a:lumMod val="75000"/>
                    <a:lumOff val="25000"/>
                  </a:schemeClr>
                </a:solidFill>
                <a:latin typeface="Calibri" panose="020F0502020204030204"/>
                <a:cs typeface="Times New Roman" panose="02020603050405020304" pitchFamily="18" charset="0"/>
              </a:rPr>
              <a:t>Não 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Por faixa etária, os mais satisfeitos são os beneficiários</a:t>
            </a:r>
            <a:r>
              <a:rPr lang="pt-BR" sz="1200" b="1" dirty="0">
                <a:solidFill>
                  <a:schemeClr val="tx1">
                    <a:lumMod val="75000"/>
                    <a:lumOff val="25000"/>
                  </a:schemeClr>
                </a:solidFill>
                <a:latin typeface="Calibri" panose="020F0502020204030204" pitchFamily="34" charset="0"/>
                <a:cs typeface="Calibri" panose="020F0502020204030204" pitchFamily="34" charset="0"/>
              </a:rPr>
              <a:t> De 18 a 25 anos </a:t>
            </a:r>
            <a:r>
              <a:rPr lang="pt-BR" sz="1200" dirty="0">
                <a:solidFill>
                  <a:schemeClr val="tx1">
                    <a:lumMod val="75000"/>
                    <a:lumOff val="25000"/>
                  </a:schemeClr>
                </a:solidFill>
                <a:latin typeface="Calibri" panose="020F0502020204030204" pitchFamily="34" charset="0"/>
                <a:cs typeface="Calibri" panose="020F0502020204030204" pitchFamily="34" charset="0"/>
              </a:rPr>
              <a:t>que</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avaliaram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87,5%</a:t>
            </a:r>
            <a:r>
              <a:rPr lang="pt-BR" sz="1200" dirty="0">
                <a:solidFill>
                  <a:schemeClr val="tx1">
                    <a:lumMod val="75000"/>
                    <a:lumOff val="25000"/>
                  </a:schemeClr>
                </a:solidFill>
                <a:latin typeface="Calibri" panose="020F0502020204030204" pitchFamily="34" charset="0"/>
                <a:cs typeface="Calibri" panose="020F0502020204030204" pitchFamily="34" charset="0"/>
              </a:rPr>
              <a:t> de satisfação, atingindo o patamar de </a:t>
            </a:r>
            <a:r>
              <a:rPr lang="pt-BR" sz="1200" b="1" kern="0" dirty="0">
                <a:solidFill>
                  <a:schemeClr val="tx1">
                    <a:lumMod val="75000"/>
                    <a:lumOff val="25000"/>
                  </a:schemeClr>
                </a:solidFill>
                <a:latin typeface="Calibri" panose="020F0502020204030204"/>
                <a:cs typeface="Times New Roman" panose="02020603050405020304" pitchFamily="18"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Os menos satisfeitos são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26 a 35 anos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50% </a:t>
            </a:r>
            <a:r>
              <a:rPr lang="pt-BR" sz="1200" dirty="0">
                <a:solidFill>
                  <a:schemeClr val="tx1">
                    <a:lumMod val="75000"/>
                    <a:lumOff val="25000"/>
                  </a:schemeClr>
                </a:solidFill>
                <a:latin typeface="Calibri" panose="020F0502020204030204" pitchFamily="34" charset="0"/>
                <a:cs typeface="Calibri" panose="020F0502020204030204" pitchFamily="34" charset="0"/>
              </a:rPr>
              <a:t>das menções, atribuindo o patamar de</a:t>
            </a:r>
            <a:r>
              <a:rPr lang="pt-BR" sz="1200" b="1" dirty="0">
                <a:solidFill>
                  <a:schemeClr val="tx1">
                    <a:lumMod val="75000"/>
                    <a:lumOff val="25000"/>
                  </a:schemeClr>
                </a:solidFill>
                <a:latin typeface="Calibri" panose="020F0502020204030204" pitchFamily="34" charset="0"/>
                <a:cs typeface="Calibri" panose="020F0502020204030204" pitchFamily="34" charset="0"/>
              </a:rPr>
              <a:t> Não conformidade.</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7937" y="3851465"/>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44369" y="1694400"/>
            <a:ext cx="667503" cy="663744"/>
          </a:xfrm>
          <a:prstGeom prst="ellipse">
            <a:avLst/>
          </a:prstGeom>
          <a:solidFill>
            <a:srgbClr val="FFB9BB"/>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sz="1200" b="1" kern="0" dirty="0">
                <a:solidFill>
                  <a:schemeClr val="tx1">
                    <a:lumMod val="75000"/>
                    <a:lumOff val="25000"/>
                  </a:schemeClr>
                </a:solidFill>
                <a:latin typeface="Calibri"/>
                <a:cs typeface="Calibri"/>
              </a:rPr>
              <a:t>72,0</a:t>
            </a:r>
            <a:endParaRPr lang="pt-BR" sz="1800" b="1" kern="0" dirty="0">
              <a:solidFill>
                <a:schemeClr val="tx1">
                  <a:lumMod val="75000"/>
                  <a:lumOff val="25000"/>
                </a:schemeClr>
              </a:solidFill>
              <a:latin typeface="Calibri" panose="020F0502020204030204"/>
            </a:endParaRPr>
          </a:p>
        </p:txBody>
      </p:sp>
      <p:grpSp>
        <p:nvGrpSpPr>
          <p:cNvPr id="13" name="Agrupar 12">
            <a:extLst>
              <a:ext uri="{FF2B5EF4-FFF2-40B4-BE49-F238E27FC236}">
                <a16:creationId xmlns:a16="http://schemas.microsoft.com/office/drawing/2014/main" id="{B586711B-0D2F-78ED-3A04-B20878FE43D3}"/>
              </a:ext>
            </a:extLst>
          </p:cNvPr>
          <p:cNvGrpSpPr/>
          <p:nvPr/>
        </p:nvGrpSpPr>
        <p:grpSpPr>
          <a:xfrm>
            <a:off x="17597" y="6030691"/>
            <a:ext cx="4002330" cy="720080"/>
            <a:chOff x="3198545" y="2908991"/>
            <a:chExt cx="4002330" cy="720080"/>
          </a:xfrm>
        </p:grpSpPr>
        <p:sp>
          <p:nvSpPr>
            <p:cNvPr id="14" name="Retângulo 13">
              <a:extLst>
                <a:ext uri="{FF2B5EF4-FFF2-40B4-BE49-F238E27FC236}">
                  <a16:creationId xmlns:a16="http://schemas.microsoft.com/office/drawing/2014/main" id="{15885C51-A1A8-3CDC-F583-013457C5645B}"/>
                </a:ext>
              </a:extLst>
            </p:cNvPr>
            <p:cNvSpPr/>
            <p:nvPr/>
          </p:nvSpPr>
          <p:spPr>
            <a:xfrm>
              <a:off x="3198545" y="2908991"/>
              <a:ext cx="3786306" cy="72008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C1056269-FB05-55CB-9AA1-F891E10695FA}"/>
                </a:ext>
              </a:extLst>
            </p:cNvPr>
            <p:cNvSpPr txBox="1"/>
            <p:nvPr/>
          </p:nvSpPr>
          <p:spPr>
            <a:xfrm>
              <a:off x="3703909" y="3272128"/>
              <a:ext cx="6166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 Força</a:t>
              </a:r>
            </a:p>
          </p:txBody>
        </p:sp>
        <p:sp>
          <p:nvSpPr>
            <p:cNvPr id="16" name="Retângulo de cantos arredondados 247">
              <a:extLst>
                <a:ext uri="{FF2B5EF4-FFF2-40B4-BE49-F238E27FC236}">
                  <a16:creationId xmlns:a16="http://schemas.microsoft.com/office/drawing/2014/main" id="{32791AB2-637B-9863-24DB-DCA261B654D0}"/>
                </a:ext>
              </a:extLst>
            </p:cNvPr>
            <p:cNvSpPr/>
            <p:nvPr/>
          </p:nvSpPr>
          <p:spPr>
            <a:xfrm>
              <a:off x="4282764" y="3307683"/>
              <a:ext cx="441876" cy="268671"/>
            </a:xfrm>
            <a:prstGeom prst="roundRect">
              <a:avLst/>
            </a:prstGeom>
            <a:solidFill>
              <a:srgbClr val="FFEFB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17" name="Retângulo de cantos arredondados 248">
              <a:extLst>
                <a:ext uri="{FF2B5EF4-FFF2-40B4-BE49-F238E27FC236}">
                  <a16:creationId xmlns:a16="http://schemas.microsoft.com/office/drawing/2014/main" id="{E6ABD13C-1898-51EE-F863-535571790051}"/>
                </a:ext>
              </a:extLst>
            </p:cNvPr>
            <p:cNvSpPr/>
            <p:nvPr/>
          </p:nvSpPr>
          <p:spPr>
            <a:xfrm>
              <a:off x="5483262" y="3314818"/>
              <a:ext cx="441876" cy="268671"/>
            </a:xfrm>
            <a:prstGeom prst="roundRect">
              <a:avLst/>
            </a:prstGeom>
            <a:solidFill>
              <a:srgbClr val="FFB9B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0 a 79%</a:t>
              </a:r>
            </a:p>
          </p:txBody>
        </p:sp>
        <p:sp>
          <p:nvSpPr>
            <p:cNvPr id="21" name="Retângulo de cantos arredondados 246">
              <a:extLst>
                <a:ext uri="{FF2B5EF4-FFF2-40B4-BE49-F238E27FC236}">
                  <a16:creationId xmlns:a16="http://schemas.microsoft.com/office/drawing/2014/main" id="{54641B32-BEF2-511B-0CEE-82060A82EB20}"/>
                </a:ext>
              </a:extLst>
            </p:cNvPr>
            <p:cNvSpPr/>
            <p:nvPr/>
          </p:nvSpPr>
          <p:spPr>
            <a:xfrm>
              <a:off x="3294308" y="3301752"/>
              <a:ext cx="441876" cy="268671"/>
            </a:xfrm>
            <a:prstGeom prst="roundRect">
              <a:avLst/>
            </a:prstGeom>
            <a:solidFill>
              <a:srgbClr val="C8ECB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90 a 100%</a:t>
              </a:r>
            </a:p>
          </p:txBody>
        </p:sp>
        <p:sp>
          <p:nvSpPr>
            <p:cNvPr id="22" name="CaixaDeTexto 21">
              <a:extLst>
                <a:ext uri="{FF2B5EF4-FFF2-40B4-BE49-F238E27FC236}">
                  <a16:creationId xmlns:a16="http://schemas.microsoft.com/office/drawing/2014/main" id="{A6FB2DF9-1AA1-F1FC-F987-937F85CCE330}"/>
                </a:ext>
              </a:extLst>
            </p:cNvPr>
            <p:cNvSpPr txBox="1"/>
            <p:nvPr/>
          </p:nvSpPr>
          <p:spPr>
            <a:xfrm>
              <a:off x="3220353" y="296618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3" name="CaixaDeTexto 22">
              <a:extLst>
                <a:ext uri="{FF2B5EF4-FFF2-40B4-BE49-F238E27FC236}">
                  <a16:creationId xmlns:a16="http://schemas.microsoft.com/office/drawing/2014/main" id="{76EEC377-4F24-9CD7-CE20-43EB372EDA2B}"/>
                </a:ext>
              </a:extLst>
            </p:cNvPr>
            <p:cNvSpPr txBox="1"/>
            <p:nvPr/>
          </p:nvSpPr>
          <p:spPr>
            <a:xfrm>
              <a:off x="4680595" y="3284984"/>
              <a:ext cx="86409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Oportunidades</a:t>
              </a:r>
            </a:p>
          </p:txBody>
        </p:sp>
        <p:sp>
          <p:nvSpPr>
            <p:cNvPr id="24" name="CaixaDeTexto 23">
              <a:extLst>
                <a:ext uri="{FF2B5EF4-FFF2-40B4-BE49-F238E27FC236}">
                  <a16:creationId xmlns:a16="http://schemas.microsoft.com/office/drawing/2014/main" id="{D1340E82-2718-D2BC-1D92-1AAF6F544FB6}"/>
                </a:ext>
              </a:extLst>
            </p:cNvPr>
            <p:cNvSpPr txBox="1"/>
            <p:nvPr/>
          </p:nvSpPr>
          <p:spPr>
            <a:xfrm>
              <a:off x="5885314" y="3277581"/>
              <a:ext cx="131556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grpSp>
      <p:sp>
        <p:nvSpPr>
          <p:cNvPr id="34" name="Retângulo 33">
            <a:extLst>
              <a:ext uri="{FF2B5EF4-FFF2-40B4-BE49-F238E27FC236}">
                <a16:creationId xmlns:a16="http://schemas.microsoft.com/office/drawing/2014/main" id="{6F4B5B65-6C21-00FA-54C5-3F76A3470FE2}"/>
              </a:ext>
            </a:extLst>
          </p:cNvPr>
          <p:cNvSpPr/>
          <p:nvPr/>
        </p:nvSpPr>
        <p:spPr>
          <a:xfrm>
            <a:off x="10637290" y="2022748"/>
            <a:ext cx="1423100" cy="24719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7" name="Gráfico 6">
            <a:extLst>
              <a:ext uri="{FF2B5EF4-FFF2-40B4-BE49-F238E27FC236}">
                <a16:creationId xmlns:a16="http://schemas.microsoft.com/office/drawing/2014/main" id="{1E8DBDBD-C5BA-4BC8-B417-65C1CECF956E}"/>
              </a:ext>
            </a:extLst>
          </p:cNvPr>
          <p:cNvGraphicFramePr>
            <a:graphicFrameLocks/>
          </p:cNvGraphicFramePr>
          <p:nvPr>
            <p:extLst>
              <p:ext uri="{D42A27DB-BD31-4B8C-83A1-F6EECF244321}">
                <p14:modId xmlns:p14="http://schemas.microsoft.com/office/powerpoint/2010/main" val="750724421"/>
              </p:ext>
            </p:extLst>
          </p:nvPr>
        </p:nvGraphicFramePr>
        <p:xfrm>
          <a:off x="20130" y="2358145"/>
          <a:ext cx="3843622" cy="2390928"/>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Agrupar 8">
            <a:extLst>
              <a:ext uri="{FF2B5EF4-FFF2-40B4-BE49-F238E27FC236}">
                <a16:creationId xmlns:a16="http://schemas.microsoft.com/office/drawing/2014/main" id="{66BE90BD-D3B1-45E5-8D3A-5E39D89480E1}"/>
              </a:ext>
            </a:extLst>
          </p:cNvPr>
          <p:cNvGrpSpPr/>
          <p:nvPr/>
        </p:nvGrpSpPr>
        <p:grpSpPr>
          <a:xfrm>
            <a:off x="6645481" y="1638826"/>
            <a:ext cx="2408399" cy="2376001"/>
            <a:chOff x="0" y="0"/>
            <a:chExt cx="2237239" cy="2543175"/>
          </a:xfrm>
        </p:grpSpPr>
        <p:pic>
          <p:nvPicPr>
            <p:cNvPr id="12" name="Imagem 11" descr="Free vector graphic: Silhouette, Man, Women'S - Free Image ...">
              <a:extLst>
                <a:ext uri="{FF2B5EF4-FFF2-40B4-BE49-F238E27FC236}">
                  <a16:creationId xmlns:a16="http://schemas.microsoft.com/office/drawing/2014/main" id="{805EFE77-4BAC-4009-AFE0-89E233F24920}"/>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18" name="Imagem 17" descr="Free vector graphic: Silhouette, Man, Women'S - Free Image ...">
              <a:extLst>
                <a:ext uri="{FF2B5EF4-FFF2-40B4-BE49-F238E27FC236}">
                  <a16:creationId xmlns:a16="http://schemas.microsoft.com/office/drawing/2014/main" id="{8CED483F-CD90-472F-ABE3-49BC8EAD31E8}"/>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19" name="Gráfico 18">
              <a:extLst>
                <a:ext uri="{FF2B5EF4-FFF2-40B4-BE49-F238E27FC236}">
                  <a16:creationId xmlns:a16="http://schemas.microsoft.com/office/drawing/2014/main" id="{6BAAC468-9580-4B3A-965B-45B2B46FF501}"/>
                </a:ext>
              </a:extLst>
            </p:cNvPr>
            <p:cNvGraphicFramePr>
              <a:graphicFrameLocks/>
            </p:cNvGraphicFramePr>
            <p:nvPr>
              <p:extLst>
                <p:ext uri="{D42A27DB-BD31-4B8C-83A1-F6EECF244321}">
                  <p14:modId xmlns:p14="http://schemas.microsoft.com/office/powerpoint/2010/main" val="2387552897"/>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7539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7 - Nos últimos 12 meses, quando você fez uma reclamação para o seu plano de saúde (nos canais de atendimento fornecidos pela operadora como por exemplo SAC, Fale Conosco, Ouvidoria, Atendimento Presencial) você teve sua demanda resolvida?</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3373596252"/>
              </p:ext>
            </p:extLst>
          </p:nvPr>
        </p:nvGraphicFramePr>
        <p:xfrm>
          <a:off x="101162" y="4725144"/>
          <a:ext cx="8928992" cy="695325"/>
        </p:xfrm>
        <a:graphic>
          <a:graphicData uri="http://schemas.openxmlformats.org/drawingml/2006/table">
            <a:tbl>
              <a:tblPr/>
              <a:tblGrid>
                <a:gridCol w="8928992">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192</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5.88.</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reclamei = Nos últimos 12 meses não reclamei do meu plano de saúde: </a:t>
                      </a:r>
                      <a:r>
                        <a:rPr lang="pt-BR" sz="1000" b="1" i="0" u="none" strike="noStrike" dirty="0">
                          <a:solidFill>
                            <a:schemeClr val="bg2">
                              <a:lumMod val="50000"/>
                            </a:schemeClr>
                          </a:solidFill>
                          <a:effectLst/>
                          <a:latin typeface="Calibri" panose="020F0502020204030204" pitchFamily="34" charset="0"/>
                        </a:rPr>
                        <a:t>226 entrevistados </a:t>
                      </a:r>
                      <a:r>
                        <a:rPr lang="pt-BR" sz="1000" b="0" i="0" u="none" strike="noStrike" dirty="0">
                          <a:solidFill>
                            <a:schemeClr val="bg2">
                              <a:lumMod val="50000"/>
                            </a:schemeClr>
                          </a:solidFill>
                          <a:effectLst/>
                          <a:latin typeface="Calibri" panose="020F0502020204030204" pitchFamily="34" charset="0"/>
                        </a:rPr>
                        <a:t>(não considerados para cálculo dos resultados).</a:t>
                      </a:r>
                      <a:endParaRPr lang="pt-BR" sz="1000" b="1" i="0" u="none" strike="noStrike" dirty="0">
                        <a:solidFill>
                          <a:schemeClr val="bg2">
                            <a:lumMod val="50000"/>
                          </a:schemeClr>
                        </a:solidFill>
                        <a:effectLst/>
                        <a:latin typeface="Calibri" panose="020F0502020204030204" pitchFamily="34" charset="0"/>
                      </a:endParaRP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18 entrevistados</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47328" y="5528498"/>
            <a:ext cx="12025336"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endParaRPr lang="pt-BR" sz="1200" b="1" kern="0" dirty="0">
                <a:solidFill>
                  <a:schemeClr val="bg2">
                    <a:lumMod val="50000"/>
                  </a:schemeClr>
                </a:solidFill>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91569"/>
              <a:ext cx="10656529" cy="1015663"/>
            </a:xfrm>
            <a:prstGeom prst="rect">
              <a:avLst/>
            </a:prstGeom>
            <a:noFill/>
          </p:spPr>
          <p:txBody>
            <a:bodyPr wrap="square" rtlCol="0">
              <a:spAutoFit/>
            </a:bodyPr>
            <a:lstStyle/>
            <a:p>
              <a:pPr algn="just"/>
              <a:r>
                <a:rPr lang="pt-BR" sz="1200" b="1" dirty="0">
                  <a:solidFill>
                    <a:schemeClr val="tx1">
                      <a:lumMod val="75000"/>
                      <a:lumOff val="25000"/>
                    </a:schemeClr>
                  </a:solidFill>
                  <a:latin typeface="Calibri" panose="020F0502020204030204" pitchFamily="34" charset="0"/>
                  <a:cs typeface="Calibri" panose="020F0502020204030204" pitchFamily="34" charset="0"/>
                </a:rPr>
                <a:t>44%</a:t>
              </a:r>
              <a:r>
                <a:rPr lang="pt-BR" sz="1200" dirty="0">
                  <a:solidFill>
                    <a:schemeClr val="tx1">
                      <a:lumMod val="75000"/>
                      <a:lumOff val="25000"/>
                    </a:schemeClr>
                  </a:solidFill>
                  <a:latin typeface="Calibri" panose="020F0502020204030204" pitchFamily="34" charset="0"/>
                  <a:cs typeface="Calibri" panose="020F0502020204030204" pitchFamily="34" charset="0"/>
                </a:rPr>
                <a:t> dos beneficiários necessitaram abrir algum tipo de reclamação e souberam responder,</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destes </a:t>
              </a:r>
              <a:r>
                <a:rPr lang="pt-BR" sz="1200" b="1" dirty="0">
                  <a:solidFill>
                    <a:schemeClr val="tx1">
                      <a:lumMod val="75000"/>
                      <a:lumOff val="25000"/>
                    </a:schemeClr>
                  </a:solidFill>
                  <a:latin typeface="Calibri" panose="020F0502020204030204" pitchFamily="34" charset="0"/>
                  <a:cs typeface="Calibri" panose="020F0502020204030204" pitchFamily="34" charset="0"/>
                </a:rPr>
                <a:t>55,7%</a:t>
              </a:r>
              <a:r>
                <a:rPr lang="pt-BR" sz="1200" dirty="0">
                  <a:solidFill>
                    <a:schemeClr val="tx1">
                      <a:lumMod val="75000"/>
                      <a:lumOff val="25000"/>
                    </a:schemeClr>
                  </a:solidFill>
                  <a:latin typeface="Calibri" panose="020F0502020204030204" pitchFamily="34" charset="0"/>
                  <a:cs typeface="Calibri" panose="020F0502020204030204" pitchFamily="34" charset="0"/>
                </a:rPr>
                <a:t> disseram ter suas demandas resolvidas, colocando a resolutividade em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t>
              </a:r>
              <a:r>
                <a:rPr lang="pt-BR" sz="1200" kern="0" dirty="0">
                  <a:solidFill>
                    <a:schemeClr val="tx1">
                      <a:lumMod val="75000"/>
                      <a:lumOff val="25000"/>
                    </a:schemeClr>
                  </a:solidFill>
                  <a:latin typeface="Calibri" panose="020F0502020204030204"/>
                  <a:cs typeface="Times New Roman" panose="02020603050405020304" pitchFamily="18" charset="0"/>
                </a:rPr>
                <a:t>os gêneros ficaram empatados dentro da margem de erro. </a:t>
              </a:r>
              <a:r>
                <a:rPr lang="pt-BR" sz="1200" dirty="0">
                  <a:solidFill>
                    <a:schemeClr val="tx1">
                      <a:lumMod val="75000"/>
                      <a:lumOff val="25000"/>
                    </a:schemeClr>
                  </a:solidFill>
                  <a:latin typeface="Calibri" panose="020F0502020204030204" pitchFamily="34" charset="0"/>
                  <a:cs typeface="Calibri" panose="020F0502020204030204" pitchFamily="34" charset="0"/>
                </a:rPr>
                <a:t>Por faixa etária</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temos </a:t>
              </a:r>
              <a:r>
                <a:rPr lang="pt-BR" sz="1200" b="1" dirty="0">
                  <a:solidFill>
                    <a:schemeClr val="tx1">
                      <a:lumMod val="75000"/>
                      <a:lumOff val="25000"/>
                    </a:schemeClr>
                  </a:solidFill>
                  <a:latin typeface="Calibri" panose="020F0502020204030204" pitchFamily="34" charset="0"/>
                  <a:cs typeface="Calibri" panose="020F0502020204030204" pitchFamily="34" charset="0"/>
                </a:rPr>
                <a:t>66,7% </a:t>
              </a:r>
              <a:r>
                <a:rPr lang="pt-BR" sz="1200" dirty="0">
                  <a:solidFill>
                    <a:schemeClr val="tx1">
                      <a:lumMod val="75000"/>
                      <a:lumOff val="25000"/>
                    </a:schemeClr>
                  </a:solidFill>
                  <a:latin typeface="Calibri" panose="020F0502020204030204" pitchFamily="34" charset="0"/>
                  <a:cs typeface="Calibri" panose="020F0502020204030204" pitchFamily="34" charset="0"/>
                </a:rPr>
                <a:t>dos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18 a 25 anos </a:t>
              </a:r>
              <a:r>
                <a:rPr lang="pt-BR" sz="1200" dirty="0">
                  <a:solidFill>
                    <a:schemeClr val="tx1">
                      <a:lumMod val="75000"/>
                      <a:lumOff val="25000"/>
                    </a:schemeClr>
                  </a:solidFill>
                  <a:latin typeface="Calibri" panose="020F0502020204030204" pitchFamily="34" charset="0"/>
                  <a:cs typeface="Calibri" panose="020F0502020204030204" pitchFamily="34" charset="0"/>
                </a:rPr>
                <a:t>mencionando </a:t>
              </a:r>
              <a:r>
                <a:rPr lang="pt-BR" sz="1200" b="1" dirty="0">
                  <a:solidFill>
                    <a:schemeClr val="tx1">
                      <a:lumMod val="75000"/>
                      <a:lumOff val="25000"/>
                    </a:schemeClr>
                  </a:solidFill>
                  <a:latin typeface="Calibri" panose="020F0502020204030204" pitchFamily="34" charset="0"/>
                  <a:cs typeface="Calibri" panose="020F0502020204030204" pitchFamily="34" charset="0"/>
                </a:rPr>
                <a:t>Sim</a:t>
              </a:r>
              <a:r>
                <a:rPr lang="pt-BR" sz="1200" dirty="0">
                  <a:solidFill>
                    <a:schemeClr val="tx1">
                      <a:lumMod val="75000"/>
                      <a:lumOff val="25000"/>
                    </a:schemeClr>
                  </a:solidFill>
                  <a:latin typeface="Calibri" panose="020F0502020204030204" pitchFamily="34" charset="0"/>
                  <a:cs typeface="Calibri" panose="020F0502020204030204" pitchFamily="34" charset="0"/>
                </a:rPr>
                <a:t>, colocando o atributo em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conformidade </a:t>
              </a:r>
              <a:r>
                <a:rPr lang="pt-BR" sz="1200" dirty="0">
                  <a:solidFill>
                    <a:schemeClr val="tx1">
                      <a:lumMod val="75000"/>
                      <a:lumOff val="25000"/>
                    </a:schemeClr>
                  </a:solidFill>
                  <a:latin typeface="Calibri" panose="020F0502020204030204" pitchFamily="34" charset="0"/>
                  <a:cs typeface="Calibri" panose="020F0502020204030204" pitchFamily="34" charset="0"/>
                </a:rPr>
                <a:t>ainda assim</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Já o público </a:t>
              </a:r>
              <a:r>
                <a:rPr lang="pt-BR" sz="1200" b="1" dirty="0">
                  <a:solidFill>
                    <a:schemeClr val="tx1">
                      <a:lumMod val="75000"/>
                      <a:lumOff val="25000"/>
                    </a:schemeClr>
                  </a:solidFill>
                  <a:latin typeface="Calibri" panose="020F0502020204030204" pitchFamily="34" charset="0"/>
                  <a:cs typeface="Calibri" panose="020F0502020204030204" pitchFamily="34" charset="0"/>
                </a:rPr>
                <a:t>De 26 a 35 anos </a:t>
              </a:r>
              <a:r>
                <a:rPr lang="pt-BR" sz="1200" dirty="0">
                  <a:solidFill>
                    <a:schemeClr val="tx1">
                      <a:lumMod val="75000"/>
                      <a:lumOff val="25000"/>
                    </a:schemeClr>
                  </a:solidFill>
                  <a:latin typeface="Calibri" panose="020F0502020204030204" pitchFamily="34" charset="0"/>
                  <a:cs typeface="Calibri" panose="020F0502020204030204" pitchFamily="34" charset="0"/>
                </a:rPr>
                <a:t>foi o que teve o menor índice de resolução de demandas, </a:t>
              </a:r>
              <a:r>
                <a:rPr lang="pt-BR" sz="1200" b="1" dirty="0">
                  <a:solidFill>
                    <a:schemeClr val="tx1">
                      <a:lumMod val="75000"/>
                      <a:lumOff val="25000"/>
                    </a:schemeClr>
                  </a:solidFill>
                  <a:latin typeface="Calibri" panose="020F0502020204030204" pitchFamily="34" charset="0"/>
                  <a:cs typeface="Calibri" panose="020F0502020204030204" pitchFamily="34" charset="0"/>
                </a:rPr>
                <a:t>66,7%</a:t>
              </a:r>
              <a:r>
                <a:rPr lang="pt-BR" sz="1200" dirty="0">
                  <a:solidFill>
                    <a:schemeClr val="tx1">
                      <a:lumMod val="75000"/>
                      <a:lumOff val="25000"/>
                    </a:schemeClr>
                  </a:solidFill>
                  <a:latin typeface="Calibri" panose="020F0502020204030204" pitchFamily="34" charset="0"/>
                  <a:cs typeface="Calibri" panose="020F0502020204030204" pitchFamily="34" charset="0"/>
                </a:rPr>
                <a:t> dos respondentes não tiveram sua demanda resolvida.</a:t>
              </a:r>
              <a:endParaRPr lang="pt-BR" sz="1200" b="1" dirty="0">
                <a:solidFill>
                  <a:schemeClr val="tx1">
                    <a:lumMod val="75000"/>
                    <a:lumOff val="25000"/>
                  </a:schemeClr>
                </a:solidFill>
                <a:latin typeface="Calibri" panose="020F0502020204030204" pitchFamily="34" charset="0"/>
                <a:cs typeface="Calibri" panose="020F0502020204030204" pitchFamily="34" charset="0"/>
              </a:endParaRPr>
            </a:p>
          </p:txBody>
        </p:sp>
      </p:gr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3195" y="5095531"/>
            <a:ext cx="638645" cy="638645"/>
          </a:xfrm>
          <a:prstGeom prst="rect">
            <a:avLst/>
          </a:prstGeom>
        </p:spPr>
      </p:pic>
      <p:graphicFrame>
        <p:nvGraphicFramePr>
          <p:cNvPr id="3" name="Tabela 2">
            <a:extLst>
              <a:ext uri="{FF2B5EF4-FFF2-40B4-BE49-F238E27FC236}">
                <a16:creationId xmlns:a16="http://schemas.microsoft.com/office/drawing/2014/main" id="{0554C37C-A163-A238-8A68-2354263FBDCE}"/>
              </a:ext>
            </a:extLst>
          </p:cNvPr>
          <p:cNvGraphicFramePr>
            <a:graphicFrameLocks noGrp="1"/>
          </p:cNvGraphicFramePr>
          <p:nvPr>
            <p:extLst>
              <p:ext uri="{D42A27DB-BD31-4B8C-83A1-F6EECF244321}">
                <p14:modId xmlns:p14="http://schemas.microsoft.com/office/powerpoint/2010/main" val="3748616757"/>
              </p:ext>
            </p:extLst>
          </p:nvPr>
        </p:nvGraphicFramePr>
        <p:xfrm>
          <a:off x="6967942" y="1700808"/>
          <a:ext cx="5104722" cy="2900400"/>
        </p:xfrm>
        <a:graphic>
          <a:graphicData uri="http://schemas.openxmlformats.org/drawingml/2006/table">
            <a:tbl>
              <a:tblPr/>
              <a:tblGrid>
                <a:gridCol w="1701574">
                  <a:extLst>
                    <a:ext uri="{9D8B030D-6E8A-4147-A177-3AD203B41FA5}">
                      <a16:colId xmlns:a16="http://schemas.microsoft.com/office/drawing/2014/main" val="4043476719"/>
                    </a:ext>
                  </a:extLst>
                </a:gridCol>
                <a:gridCol w="1701574">
                  <a:extLst>
                    <a:ext uri="{9D8B030D-6E8A-4147-A177-3AD203B41FA5}">
                      <a16:colId xmlns:a16="http://schemas.microsoft.com/office/drawing/2014/main" val="887322865"/>
                    </a:ext>
                  </a:extLst>
                </a:gridCol>
                <a:gridCol w="1701574">
                  <a:extLst>
                    <a:ext uri="{9D8B030D-6E8A-4147-A177-3AD203B41FA5}">
                      <a16:colId xmlns:a16="http://schemas.microsoft.com/office/drawing/2014/main" val="4252080179"/>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GÊNERO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41,2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58,8</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46,0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54,0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36000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281473572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33,3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66,7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66,7</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50,0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50,0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42,9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57,1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47,6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52,4</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a:solidFill>
                            <a:srgbClr val="404040"/>
                          </a:solidFill>
                          <a:effectLst/>
                          <a:latin typeface="Calibri" panose="020F0502020204030204" pitchFamily="34" charset="0"/>
                        </a:rPr>
                        <a:t>34,0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66,0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bl>
          </a:graphicData>
        </a:graphic>
      </p:graphicFrame>
      <p:sp>
        <p:nvSpPr>
          <p:cNvPr id="4" name="Retângulo 3">
            <a:extLst>
              <a:ext uri="{FF2B5EF4-FFF2-40B4-BE49-F238E27FC236}">
                <a16:creationId xmlns:a16="http://schemas.microsoft.com/office/drawing/2014/main" id="{7163858A-B023-8245-CAAD-6BCBCDD50B41}"/>
              </a:ext>
            </a:extLst>
          </p:cNvPr>
          <p:cNvSpPr/>
          <p:nvPr/>
        </p:nvSpPr>
        <p:spPr>
          <a:xfrm>
            <a:off x="8657821" y="3555567"/>
            <a:ext cx="1724963" cy="203757"/>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12" name="Retângulo 11">
            <a:extLst>
              <a:ext uri="{FF2B5EF4-FFF2-40B4-BE49-F238E27FC236}">
                <a16:creationId xmlns:a16="http://schemas.microsoft.com/office/drawing/2014/main" id="{A3998972-B211-C023-853F-A4EA608C50C9}"/>
              </a:ext>
            </a:extLst>
          </p:cNvPr>
          <p:cNvSpPr/>
          <p:nvPr/>
        </p:nvSpPr>
        <p:spPr>
          <a:xfrm>
            <a:off x="10364327" y="3347467"/>
            <a:ext cx="1724963" cy="203757"/>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8" name="Tabela 7">
            <a:extLst>
              <a:ext uri="{FF2B5EF4-FFF2-40B4-BE49-F238E27FC236}">
                <a16:creationId xmlns:a16="http://schemas.microsoft.com/office/drawing/2014/main" id="{0C0517F3-26B6-A535-8D6B-F58F71B2552E}"/>
              </a:ext>
            </a:extLst>
          </p:cNvPr>
          <p:cNvGraphicFramePr>
            <a:graphicFrameLocks noGrp="1"/>
          </p:cNvGraphicFramePr>
          <p:nvPr>
            <p:extLst>
              <p:ext uri="{D42A27DB-BD31-4B8C-83A1-F6EECF244321}">
                <p14:modId xmlns:p14="http://schemas.microsoft.com/office/powerpoint/2010/main" val="1251181361"/>
              </p:ext>
            </p:extLst>
          </p:nvPr>
        </p:nvGraphicFramePr>
        <p:xfrm>
          <a:off x="47328" y="3772887"/>
          <a:ext cx="2880000" cy="736233"/>
        </p:xfrm>
        <a:graphic>
          <a:graphicData uri="http://schemas.openxmlformats.org/drawingml/2006/table">
            <a:tbl>
              <a:tblPr/>
              <a:tblGrid>
                <a:gridCol w="720000">
                  <a:extLst>
                    <a:ext uri="{9D8B030D-6E8A-4147-A177-3AD203B41FA5}">
                      <a16:colId xmlns:a16="http://schemas.microsoft.com/office/drawing/2014/main" val="2165280647"/>
                    </a:ext>
                  </a:extLst>
                </a:gridCol>
                <a:gridCol w="720000">
                  <a:extLst>
                    <a:ext uri="{9D8B030D-6E8A-4147-A177-3AD203B41FA5}">
                      <a16:colId xmlns:a16="http://schemas.microsoft.com/office/drawing/2014/main" val="3298146854"/>
                    </a:ext>
                  </a:extLst>
                </a:gridCol>
                <a:gridCol w="720000">
                  <a:extLst>
                    <a:ext uri="{9D8B030D-6E8A-4147-A177-3AD203B41FA5}">
                      <a16:colId xmlns:a16="http://schemas.microsoft.com/office/drawing/2014/main" val="2970168599"/>
                    </a:ext>
                  </a:extLst>
                </a:gridCol>
                <a:gridCol w="720000">
                  <a:extLst>
                    <a:ext uri="{9D8B030D-6E8A-4147-A177-3AD203B41FA5}">
                      <a16:colId xmlns:a16="http://schemas.microsoft.com/office/drawing/2014/main" val="1084290927"/>
                    </a:ext>
                  </a:extLst>
                </a:gridCol>
              </a:tblGrid>
              <a:tr h="3038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Sim</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 reclamei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 sei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95714">
                <a:tc>
                  <a:txBody>
                    <a:bodyPr/>
                    <a:lstStyle/>
                    <a:p>
                      <a:pPr algn="ctr" rtl="0" fontAlgn="ctr">
                        <a:buNone/>
                      </a:pPr>
                      <a:r>
                        <a:rPr lang="pt-BR" sz="1000" b="0" i="0" u="none" strike="noStrike" dirty="0">
                          <a:solidFill>
                            <a:srgbClr val="404040"/>
                          </a:solidFill>
                          <a:effectLst/>
                          <a:latin typeface="Calibri" panose="020F0502020204030204" pitchFamily="34" charset="0"/>
                        </a:rPr>
                        <a:t>24,5</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19,5</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51,8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4,1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95714">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2">
                              <a:lumMod val="50000"/>
                            </a:schemeClr>
                          </a:solidFill>
                          <a:effectLst/>
                          <a:latin typeface="Calibri" panose="020F0502020204030204" pitchFamily="34" charset="0"/>
                        </a:rPr>
                        <a:t>FREQUÊNCIA</a:t>
                      </a:r>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7976014"/>
                  </a:ext>
                </a:extLst>
              </a:tr>
            </a:tbl>
          </a:graphicData>
        </a:graphic>
      </p:graphicFrame>
      <p:graphicFrame>
        <p:nvGraphicFramePr>
          <p:cNvPr id="16" name="Gráfico 15">
            <a:extLst>
              <a:ext uri="{FF2B5EF4-FFF2-40B4-BE49-F238E27FC236}">
                <a16:creationId xmlns:a16="http://schemas.microsoft.com/office/drawing/2014/main" id="{06D1D192-E00F-4DA7-A005-5B83B5BBC662}"/>
              </a:ext>
            </a:extLst>
          </p:cNvPr>
          <p:cNvGraphicFramePr>
            <a:graphicFrameLocks/>
          </p:cNvGraphicFramePr>
          <p:nvPr>
            <p:extLst>
              <p:ext uri="{D42A27DB-BD31-4B8C-83A1-F6EECF244321}">
                <p14:modId xmlns:p14="http://schemas.microsoft.com/office/powerpoint/2010/main" val="2121343042"/>
              </p:ext>
            </p:extLst>
          </p:nvPr>
        </p:nvGraphicFramePr>
        <p:xfrm>
          <a:off x="45637" y="1516260"/>
          <a:ext cx="3643312" cy="22723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637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0" y="908721"/>
            <a:ext cx="12192000"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8 - Como você avalia os documentos ou formulários exigidos pelo seu plano de saúde (por exemplo: formulário de adesão/ alteração do plano, pedido de reembolso, inclusão de dependentes) quanto ao quesito facilidade no preenchimento e envio?</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2953527859"/>
              </p:ext>
            </p:extLst>
          </p:nvPr>
        </p:nvGraphicFramePr>
        <p:xfrm>
          <a:off x="9207387" y="1618742"/>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50,0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50,0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77,8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75,0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79,8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75,8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472944"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algn="ctr" fontAlgn="auto">
              <a:spcBef>
                <a:spcPts val="0"/>
              </a:spcBef>
              <a:spcAft>
                <a:spcPts val="0"/>
              </a:spcAft>
              <a:defRPr/>
            </a:pPr>
            <a:r>
              <a:rPr lang="pt-BR" sz="1200" b="1" kern="0" spc="300" dirty="0">
                <a:solidFill>
                  <a:schemeClr val="bg2">
                    <a:lumMod val="50000"/>
                  </a:schemeClr>
                </a:solidFill>
                <a:latin typeface="Calibri" panose="020F0502020204030204"/>
                <a:cs typeface="+mn-cs"/>
              </a:rPr>
              <a:t>Percepção</a:t>
            </a:r>
          </a:p>
        </p:txBody>
      </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526724204"/>
              </p:ext>
            </p:extLst>
          </p:nvPr>
        </p:nvGraphicFramePr>
        <p:xfrm>
          <a:off x="39405" y="5301208"/>
          <a:ext cx="6560651" cy="695325"/>
        </p:xfrm>
        <a:graphic>
          <a:graphicData uri="http://schemas.openxmlformats.org/drawingml/2006/table">
            <a:tbl>
              <a:tblPr/>
              <a:tblGrid>
                <a:gridCol w="6560651">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282</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4.84.</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preenchi = Nunca preenchi documentos ou formulários: </a:t>
                      </a:r>
                      <a:r>
                        <a:rPr lang="pt-BR" sz="1000" b="1" i="0" u="none" strike="noStrike" dirty="0">
                          <a:solidFill>
                            <a:schemeClr val="bg2">
                              <a:lumMod val="50000"/>
                            </a:schemeClr>
                          </a:solidFill>
                          <a:effectLst/>
                          <a:latin typeface="Calibri" panose="020F0502020204030204" pitchFamily="34" charset="0"/>
                        </a:rPr>
                        <a:t>103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51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525953249"/>
              </p:ext>
            </p:extLst>
          </p:nvPr>
        </p:nvGraphicFramePr>
        <p:xfrm>
          <a:off x="47328" y="4287012"/>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buNone/>
                      </a:pPr>
                      <a:r>
                        <a:rPr lang="pt-BR" sz="1000" b="0" i="0" u="none" strike="noStrike" dirty="0">
                          <a:solidFill>
                            <a:srgbClr val="404040"/>
                          </a:solidFill>
                          <a:effectLst/>
                          <a:latin typeface="Calibri" panose="020F0502020204030204" pitchFamily="34" charset="0"/>
                        </a:rPr>
                        <a:t>1,6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11,2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33,0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15,8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23,6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11,7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273144" y="2026272"/>
            <a:ext cx="1486196" cy="2551928"/>
          </a:xfrm>
          <a:prstGeom prst="rect">
            <a:avLst/>
          </a:prstGeom>
          <a:noFill/>
          <a:ln w="12700" cap="flat" cmpd="sng" algn="ctr">
            <a:solidFill>
              <a:srgbClr val="FFB9BB"/>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pt-BR" kern="0">
              <a:ln>
                <a:solidFill>
                  <a:srgbClr val="70AD47"/>
                </a:solidFill>
              </a:ln>
              <a:solidFill>
                <a:prstClr val="white"/>
              </a:solidFill>
              <a:latin typeface="Calibri" panose="020F0502020204030204"/>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10630507" y="2931541"/>
            <a:ext cx="1423100" cy="27191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10635248" y="1888259"/>
            <a:ext cx="1423100" cy="53262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6517313" y="3870251"/>
            <a:ext cx="5570430"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preencheram documentos ou formulários exigidos 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75,6%</a:t>
            </a:r>
            <a:r>
              <a:rPr lang="pt-BR" sz="1200" dirty="0">
                <a:solidFill>
                  <a:schemeClr val="tx1">
                    <a:lumMod val="75000"/>
                    <a:lumOff val="25000"/>
                  </a:schemeClr>
                </a:solidFill>
                <a:latin typeface="Calibri" panose="020F0502020204030204" pitchFamily="34" charset="0"/>
                <a:cs typeface="Calibri" panose="020F0502020204030204" pitchFamily="34" charset="0"/>
              </a:rPr>
              <a:t> avaliaram positivamente (</a:t>
            </a:r>
            <a:r>
              <a:rPr lang="pt-BR" sz="1200" b="1" dirty="0">
                <a:solidFill>
                  <a:schemeClr val="tx1">
                    <a:lumMod val="75000"/>
                    <a:lumOff val="25000"/>
                  </a:schemeClr>
                </a:solidFill>
                <a:latin typeface="Calibri" panose="020F0502020204030204" pitchFamily="34" charset="0"/>
                <a:cs typeface="Calibri" panose="020F0502020204030204" pitchFamily="34" charset="0"/>
              </a:rPr>
              <a:t>Bom </a:t>
            </a:r>
            <a:r>
              <a:rPr lang="pt-BR" sz="1200" dirty="0">
                <a:solidFill>
                  <a:schemeClr val="tx1">
                    <a:lumMod val="75000"/>
                    <a:lumOff val="25000"/>
                  </a:schemeClr>
                </a:solidFill>
                <a:latin typeface="Calibri" panose="020F0502020204030204" pitchFamily="34" charset="0"/>
                <a:cs typeface="Calibri" panose="020F0502020204030204" pitchFamily="34" charset="0"/>
              </a:rPr>
              <a:t>e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Bom) </a:t>
            </a:r>
            <a:r>
              <a:rPr lang="pt-BR" sz="1200" dirty="0">
                <a:solidFill>
                  <a:schemeClr val="tx1">
                    <a:lumMod val="75000"/>
                    <a:lumOff val="25000"/>
                  </a:schemeClr>
                </a:solidFill>
                <a:latin typeface="Calibri" panose="020F0502020204030204" pitchFamily="34" charset="0"/>
                <a:cs typeface="Calibri" panose="020F0502020204030204" pitchFamily="34" charset="0"/>
              </a:rPr>
              <a:t>classificando o atributo em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conformidade.</a:t>
            </a:r>
          </a:p>
          <a:p>
            <a:pPr algn="just"/>
            <a:endParaRPr lang="pt-BR" sz="400" b="1"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Ponto positivo para a opção</a:t>
            </a:r>
            <a:r>
              <a:rPr lang="pt-BR" sz="1200" b="1" dirty="0">
                <a:solidFill>
                  <a:schemeClr val="tx1">
                    <a:lumMod val="75000"/>
                    <a:lumOff val="25000"/>
                  </a:schemeClr>
                </a:solidFill>
                <a:latin typeface="Calibri" panose="020F0502020204030204" pitchFamily="34" charset="0"/>
                <a:cs typeface="Calibri" panose="020F0502020204030204" pitchFamily="34" charset="0"/>
              </a:rPr>
              <a:t> Muito ruim </a:t>
            </a:r>
            <a:r>
              <a:rPr lang="pt-BR" sz="1200" dirty="0">
                <a:solidFill>
                  <a:schemeClr val="tx1">
                    <a:lumMod val="75000"/>
                    <a:lumOff val="25000"/>
                  </a:schemeClr>
                </a:solidFill>
                <a:latin typeface="Calibri" panose="020F0502020204030204" pitchFamily="34" charset="0"/>
                <a:cs typeface="Calibri" panose="020F0502020204030204" pitchFamily="34" charset="0"/>
              </a:rPr>
              <a:t>com apenas </a:t>
            </a:r>
            <a:r>
              <a:rPr lang="pt-BR" sz="1200" b="1" dirty="0">
                <a:solidFill>
                  <a:schemeClr val="tx1">
                    <a:lumMod val="75000"/>
                    <a:lumOff val="25000"/>
                  </a:schemeClr>
                </a:solidFill>
                <a:latin typeface="Calibri" panose="020F0502020204030204" pitchFamily="34" charset="0"/>
                <a:cs typeface="Calibri" panose="020F0502020204030204" pitchFamily="34" charset="0"/>
              </a:rPr>
              <a:t>2,5%</a:t>
            </a:r>
            <a:r>
              <a:rPr lang="pt-BR" sz="1200" dirty="0">
                <a:solidFill>
                  <a:schemeClr val="tx1">
                    <a:lumMod val="75000"/>
                    <a:lumOff val="25000"/>
                  </a:schemeClr>
                </a:solidFill>
                <a:latin typeface="Calibri" panose="020F0502020204030204" pitchFamily="34" charset="0"/>
                <a:cs typeface="Calibri" panose="020F0502020204030204" pitchFamily="34" charset="0"/>
              </a:rPr>
              <a:t> de citações. O maior índice de não satisfação está concentrado no gradiente </a:t>
            </a:r>
            <a:r>
              <a:rPr lang="pt-BR" sz="1200" b="1" dirty="0">
                <a:solidFill>
                  <a:schemeClr val="tx1">
                    <a:lumMod val="75000"/>
                    <a:lumOff val="25000"/>
                  </a:schemeClr>
                </a:solidFill>
                <a:latin typeface="Calibri" panose="020F0502020204030204" pitchFamily="34" charset="0"/>
                <a:cs typeface="Calibri" panose="020F0502020204030204" pitchFamily="34" charset="0"/>
              </a:rPr>
              <a:t>Regular</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17,4%.</a:t>
            </a:r>
          </a:p>
          <a:p>
            <a:pPr algn="just"/>
            <a:endParaRPr lang="pt-BR" sz="400" b="1"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 </a:t>
            </a:r>
            <a:r>
              <a:rPr lang="pt-BR" sz="1200" dirty="0">
                <a:solidFill>
                  <a:schemeClr val="tx1">
                    <a:lumMod val="75000"/>
                    <a:lumOff val="25000"/>
                  </a:schemeClr>
                </a:solidFill>
                <a:latin typeface="Calibri" panose="020F0502020204030204" pitchFamily="34" charset="0"/>
                <a:cs typeface="Calibri" panose="020F0502020204030204" pitchFamily="34" charset="0"/>
              </a:rPr>
              <a:t>ao viés de baixa entre as menções </a:t>
            </a:r>
            <a:r>
              <a:rPr lang="pt-BR" sz="1200" b="1" dirty="0">
                <a:solidFill>
                  <a:schemeClr val="tx1">
                    <a:lumMod val="75000"/>
                    <a:lumOff val="25000"/>
                  </a:schemeClr>
                </a:solidFill>
                <a:latin typeface="Calibri" panose="020F0502020204030204" pitchFamily="34" charset="0"/>
                <a:cs typeface="Calibri" panose="020F0502020204030204" pitchFamily="34" charset="0"/>
              </a:rPr>
              <a:t>Bom </a:t>
            </a:r>
            <a:r>
              <a:rPr lang="pt-BR" sz="1200" dirty="0">
                <a:solidFill>
                  <a:schemeClr val="tx1">
                    <a:lumMod val="75000"/>
                    <a:lumOff val="25000"/>
                  </a:schemeClr>
                </a:solidFill>
                <a:latin typeface="Calibri" panose="020F0502020204030204" pitchFamily="34" charset="0"/>
                <a:cs typeface="Calibri" panose="020F0502020204030204" pitchFamily="34" charset="0"/>
              </a:rPr>
              <a:t>e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bom</a:t>
            </a:r>
            <a:r>
              <a:rPr lang="pt-BR" sz="1200" dirty="0">
                <a:solidFill>
                  <a:schemeClr val="tx1">
                    <a:lumMod val="75000"/>
                    <a:lumOff val="25000"/>
                  </a:schemeClr>
                </a:solidFill>
                <a:latin typeface="Calibri" panose="020F0502020204030204" pitchFamily="34" charset="0"/>
                <a:cs typeface="Calibri" panose="020F0502020204030204" pitchFamily="34" charset="0"/>
              </a:rPr>
              <a:t> de </a:t>
            </a:r>
            <a:r>
              <a:rPr lang="pt-BR" sz="1200" b="1" dirty="0">
                <a:solidFill>
                  <a:schemeClr val="tx1">
                    <a:lumMod val="75000"/>
                    <a:lumOff val="25000"/>
                  </a:schemeClr>
                </a:solidFill>
                <a:latin typeface="Calibri" panose="020F0502020204030204" pitchFamily="34" charset="0"/>
                <a:cs typeface="Calibri" panose="020F0502020204030204" pitchFamily="34" charset="0"/>
              </a:rPr>
              <a:t>26,6pp</a:t>
            </a:r>
            <a:r>
              <a:rPr lang="pt-BR" sz="1200" dirty="0">
                <a:solidFill>
                  <a:schemeClr val="tx1">
                    <a:lumMod val="75000"/>
                    <a:lumOff val="25000"/>
                  </a:schemeClr>
                </a:solidFill>
                <a:latin typeface="Calibri" panose="020F0502020204030204" pitchFamily="34" charset="0"/>
                <a:cs typeface="Calibri" panose="020F0502020204030204" pitchFamily="34" charset="0"/>
              </a:rPr>
              <a:t> que indica probabilidade de migração de satisfação para não satisfação.</a:t>
            </a:r>
          </a:p>
          <a:p>
            <a:pPr algn="just"/>
            <a:endParaRPr lang="pt-BR" sz="400" b="1"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t>
            </a:r>
            <a:r>
              <a:rPr lang="pt-BR" sz="1200" kern="0" dirty="0">
                <a:solidFill>
                  <a:schemeClr val="tx1">
                    <a:lumMod val="75000"/>
                    <a:lumOff val="25000"/>
                  </a:schemeClr>
                </a:solidFill>
                <a:latin typeface="Calibri" panose="020F0502020204030204"/>
                <a:cs typeface="Times New Roman" panose="02020603050405020304" pitchFamily="18" charset="0"/>
              </a:rPr>
              <a:t>os gêneros ficaram empatados dentro da margem de erro</a:t>
            </a:r>
            <a:r>
              <a:rPr lang="pt-BR" sz="1200" dirty="0">
                <a:solidFill>
                  <a:schemeClr val="tx1">
                    <a:lumMod val="75000"/>
                    <a:lumOff val="25000"/>
                  </a:schemeClr>
                </a:solidFill>
                <a:latin typeface="Calibri" panose="020F0502020204030204" pitchFamily="34" charset="0"/>
                <a:cs typeface="Calibri" panose="020F0502020204030204" pitchFamily="34" charset="0"/>
              </a:rPr>
              <a:t>. Por faixa etária, os beneficiários mais satisfeitos são os respondentes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56 a 65 anos</a:t>
            </a:r>
            <a:r>
              <a:rPr lang="pt-BR" sz="1200" dirty="0">
                <a:solidFill>
                  <a:schemeClr val="tx1">
                    <a:lumMod val="75000"/>
                    <a:lumOff val="25000"/>
                  </a:schemeClr>
                </a:solidFill>
                <a:latin typeface="Calibri" panose="020F0502020204030204" pitchFamily="34" charset="0"/>
                <a:cs typeface="Calibri" panose="020F0502020204030204" pitchFamily="34" charset="0"/>
              </a:rPr>
              <a:t> que atingiram a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conformidade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79,8% </a:t>
            </a:r>
            <a:r>
              <a:rPr lang="pt-BR" sz="1200" dirty="0">
                <a:solidFill>
                  <a:schemeClr val="tx1">
                    <a:lumMod val="75000"/>
                    <a:lumOff val="25000"/>
                  </a:schemeClr>
                </a:solidFill>
                <a:latin typeface="Calibri" panose="020F0502020204030204" pitchFamily="34" charset="0"/>
                <a:cs typeface="Calibri" panose="020F0502020204030204" pitchFamily="34" charset="0"/>
              </a:rPr>
              <a:t>das menções. Os menos satisfeitos são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18 a 35 anos </a:t>
            </a:r>
            <a:r>
              <a:rPr lang="pt-BR" sz="1200" dirty="0">
                <a:solidFill>
                  <a:schemeClr val="tx1">
                    <a:lumMod val="75000"/>
                    <a:lumOff val="25000"/>
                  </a:schemeClr>
                </a:solidFill>
                <a:latin typeface="Calibri" panose="020F0502020204030204" pitchFamily="34" charset="0"/>
                <a:cs typeface="Calibri" panose="020F0502020204030204" pitchFamily="34" charset="0"/>
              </a:rPr>
              <a:t>atingindo </a:t>
            </a:r>
            <a:r>
              <a:rPr lang="pt-BR" sz="1200" b="1" dirty="0">
                <a:solidFill>
                  <a:schemeClr val="tx1">
                    <a:lumMod val="75000"/>
                    <a:lumOff val="25000"/>
                  </a:schemeClr>
                </a:solidFill>
                <a:latin typeface="Calibri" panose="020F0502020204030204" pitchFamily="34" charset="0"/>
                <a:cs typeface="Calibri" panose="020F0502020204030204" pitchFamily="34" charset="0"/>
              </a:rPr>
              <a:t>50%</a:t>
            </a:r>
            <a:r>
              <a:rPr lang="pt-BR" sz="1200" dirty="0">
                <a:solidFill>
                  <a:schemeClr val="tx1">
                    <a:lumMod val="75000"/>
                    <a:lumOff val="25000"/>
                  </a:schemeClr>
                </a:solidFill>
                <a:latin typeface="Calibri" panose="020F0502020204030204" pitchFamily="34" charset="0"/>
                <a:cs typeface="Calibri" panose="020F0502020204030204" pitchFamily="34" charset="0"/>
              </a:rPr>
              <a:t> na avaliação, classificando o atributo em</a:t>
            </a:r>
            <a:r>
              <a:rPr lang="pt-BR" sz="1200" b="1" dirty="0">
                <a:solidFill>
                  <a:schemeClr val="tx1">
                    <a:lumMod val="75000"/>
                    <a:lumOff val="25000"/>
                  </a:schemeClr>
                </a:solidFill>
                <a:latin typeface="Calibri" panose="020F0502020204030204" pitchFamily="34" charset="0"/>
                <a:cs typeface="Calibri" panose="020F0502020204030204" pitchFamily="34" charset="0"/>
              </a:rPr>
              <a:t> Não conformidade. </a:t>
            </a:r>
            <a:endParaRPr lang="pt-BR" sz="12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9783" y="3479071"/>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677263" y="1694400"/>
            <a:ext cx="667503" cy="663744"/>
          </a:xfrm>
          <a:prstGeom prst="ellipse">
            <a:avLst/>
          </a:prstGeom>
          <a:solidFill>
            <a:srgbClr val="FFB9BB"/>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sz="1200" b="1" kern="0" dirty="0">
                <a:solidFill>
                  <a:schemeClr val="tx1">
                    <a:lumMod val="75000"/>
                    <a:lumOff val="25000"/>
                  </a:schemeClr>
                </a:solidFill>
                <a:latin typeface="Calibri"/>
                <a:cs typeface="Calibri"/>
              </a:rPr>
              <a:t>75,6</a:t>
            </a:r>
            <a:endParaRPr lang="pt-BR" sz="1800" b="1" kern="0" dirty="0">
              <a:solidFill>
                <a:schemeClr val="tx1">
                  <a:lumMod val="75000"/>
                  <a:lumOff val="25000"/>
                </a:schemeClr>
              </a:solidFill>
              <a:latin typeface="Calibri" panose="020F0502020204030204"/>
            </a:endParaRPr>
          </a:p>
        </p:txBody>
      </p:sp>
      <p:grpSp>
        <p:nvGrpSpPr>
          <p:cNvPr id="13" name="Agrupar 12">
            <a:extLst>
              <a:ext uri="{FF2B5EF4-FFF2-40B4-BE49-F238E27FC236}">
                <a16:creationId xmlns:a16="http://schemas.microsoft.com/office/drawing/2014/main" id="{E0408E6F-A376-F51B-1917-1DE8E5CD2716}"/>
              </a:ext>
            </a:extLst>
          </p:cNvPr>
          <p:cNvGrpSpPr/>
          <p:nvPr/>
        </p:nvGrpSpPr>
        <p:grpSpPr>
          <a:xfrm>
            <a:off x="17597" y="6030691"/>
            <a:ext cx="4002330" cy="720080"/>
            <a:chOff x="3198545" y="2908991"/>
            <a:chExt cx="4002330" cy="720080"/>
          </a:xfrm>
        </p:grpSpPr>
        <p:sp>
          <p:nvSpPr>
            <p:cNvPr id="14" name="Retângulo 13">
              <a:extLst>
                <a:ext uri="{FF2B5EF4-FFF2-40B4-BE49-F238E27FC236}">
                  <a16:creationId xmlns:a16="http://schemas.microsoft.com/office/drawing/2014/main" id="{DEEEB47C-17D8-9189-14C6-3F9AE4500440}"/>
                </a:ext>
              </a:extLst>
            </p:cNvPr>
            <p:cNvSpPr/>
            <p:nvPr/>
          </p:nvSpPr>
          <p:spPr>
            <a:xfrm>
              <a:off x="3198545" y="2908991"/>
              <a:ext cx="3786306" cy="72008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BE66B74E-61EA-A56D-E7F2-13E48EF8972A}"/>
                </a:ext>
              </a:extLst>
            </p:cNvPr>
            <p:cNvSpPr txBox="1"/>
            <p:nvPr/>
          </p:nvSpPr>
          <p:spPr>
            <a:xfrm>
              <a:off x="3703909" y="3272128"/>
              <a:ext cx="6166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 Força</a:t>
              </a:r>
            </a:p>
          </p:txBody>
        </p:sp>
        <p:sp>
          <p:nvSpPr>
            <p:cNvPr id="16" name="Retângulo de cantos arredondados 247">
              <a:extLst>
                <a:ext uri="{FF2B5EF4-FFF2-40B4-BE49-F238E27FC236}">
                  <a16:creationId xmlns:a16="http://schemas.microsoft.com/office/drawing/2014/main" id="{798D18BB-A861-6F1A-52C9-0AAC4C265DBA}"/>
                </a:ext>
              </a:extLst>
            </p:cNvPr>
            <p:cNvSpPr/>
            <p:nvPr/>
          </p:nvSpPr>
          <p:spPr>
            <a:xfrm>
              <a:off x="4282764" y="3307683"/>
              <a:ext cx="441876" cy="268671"/>
            </a:xfrm>
            <a:prstGeom prst="roundRect">
              <a:avLst/>
            </a:prstGeom>
            <a:solidFill>
              <a:srgbClr val="FFEFB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17" name="Retângulo de cantos arredondados 248">
              <a:extLst>
                <a:ext uri="{FF2B5EF4-FFF2-40B4-BE49-F238E27FC236}">
                  <a16:creationId xmlns:a16="http://schemas.microsoft.com/office/drawing/2014/main" id="{BD34BD4B-014A-64D1-2CF1-82D5C6B12D6D}"/>
                </a:ext>
              </a:extLst>
            </p:cNvPr>
            <p:cNvSpPr/>
            <p:nvPr/>
          </p:nvSpPr>
          <p:spPr>
            <a:xfrm>
              <a:off x="5483262" y="3314818"/>
              <a:ext cx="441876" cy="268671"/>
            </a:xfrm>
            <a:prstGeom prst="roundRect">
              <a:avLst/>
            </a:prstGeom>
            <a:solidFill>
              <a:srgbClr val="FFB9B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0 a 79%</a:t>
              </a:r>
            </a:p>
          </p:txBody>
        </p:sp>
        <p:sp>
          <p:nvSpPr>
            <p:cNvPr id="21" name="Retângulo de cantos arredondados 246">
              <a:extLst>
                <a:ext uri="{FF2B5EF4-FFF2-40B4-BE49-F238E27FC236}">
                  <a16:creationId xmlns:a16="http://schemas.microsoft.com/office/drawing/2014/main" id="{CBEB3233-3C8E-BA13-8807-4933EB5B7C97}"/>
                </a:ext>
              </a:extLst>
            </p:cNvPr>
            <p:cNvSpPr/>
            <p:nvPr/>
          </p:nvSpPr>
          <p:spPr>
            <a:xfrm>
              <a:off x="3294308" y="3301752"/>
              <a:ext cx="441876" cy="268671"/>
            </a:xfrm>
            <a:prstGeom prst="roundRect">
              <a:avLst/>
            </a:prstGeom>
            <a:solidFill>
              <a:srgbClr val="C8ECB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90 a 100%</a:t>
              </a:r>
            </a:p>
          </p:txBody>
        </p:sp>
        <p:sp>
          <p:nvSpPr>
            <p:cNvPr id="22" name="CaixaDeTexto 21">
              <a:extLst>
                <a:ext uri="{FF2B5EF4-FFF2-40B4-BE49-F238E27FC236}">
                  <a16:creationId xmlns:a16="http://schemas.microsoft.com/office/drawing/2014/main" id="{8F08058A-5EA5-C76D-D64D-7ACC7FB9E23E}"/>
                </a:ext>
              </a:extLst>
            </p:cNvPr>
            <p:cNvSpPr txBox="1"/>
            <p:nvPr/>
          </p:nvSpPr>
          <p:spPr>
            <a:xfrm>
              <a:off x="3220353" y="296618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3" name="CaixaDeTexto 22">
              <a:extLst>
                <a:ext uri="{FF2B5EF4-FFF2-40B4-BE49-F238E27FC236}">
                  <a16:creationId xmlns:a16="http://schemas.microsoft.com/office/drawing/2014/main" id="{6BA63813-912F-7193-46A2-8EE03E3E43CD}"/>
                </a:ext>
              </a:extLst>
            </p:cNvPr>
            <p:cNvSpPr txBox="1"/>
            <p:nvPr/>
          </p:nvSpPr>
          <p:spPr>
            <a:xfrm>
              <a:off x="4680595" y="3284984"/>
              <a:ext cx="86409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Oportunidades</a:t>
              </a:r>
            </a:p>
          </p:txBody>
        </p:sp>
        <p:sp>
          <p:nvSpPr>
            <p:cNvPr id="24" name="CaixaDeTexto 23">
              <a:extLst>
                <a:ext uri="{FF2B5EF4-FFF2-40B4-BE49-F238E27FC236}">
                  <a16:creationId xmlns:a16="http://schemas.microsoft.com/office/drawing/2014/main" id="{A18466AC-106E-43FE-6D0D-6FC845B957D9}"/>
                </a:ext>
              </a:extLst>
            </p:cNvPr>
            <p:cNvSpPr txBox="1"/>
            <p:nvPr/>
          </p:nvSpPr>
          <p:spPr>
            <a:xfrm>
              <a:off x="5885314" y="3277581"/>
              <a:ext cx="131556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grpSp>
      <p:graphicFrame>
        <p:nvGraphicFramePr>
          <p:cNvPr id="9" name="Gráfico 8">
            <a:extLst>
              <a:ext uri="{FF2B5EF4-FFF2-40B4-BE49-F238E27FC236}">
                <a16:creationId xmlns:a16="http://schemas.microsoft.com/office/drawing/2014/main" id="{588A48CD-0AF9-420A-8420-13F105CD58FE}"/>
              </a:ext>
            </a:extLst>
          </p:cNvPr>
          <p:cNvGraphicFramePr>
            <a:graphicFrameLocks/>
          </p:cNvGraphicFramePr>
          <p:nvPr>
            <p:extLst>
              <p:ext uri="{D42A27DB-BD31-4B8C-83A1-F6EECF244321}">
                <p14:modId xmlns:p14="http://schemas.microsoft.com/office/powerpoint/2010/main" val="1981825156"/>
              </p:ext>
            </p:extLst>
          </p:nvPr>
        </p:nvGraphicFramePr>
        <p:xfrm>
          <a:off x="-45080" y="2276872"/>
          <a:ext cx="3880102" cy="2439660"/>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Agrupar 10">
            <a:extLst>
              <a:ext uri="{FF2B5EF4-FFF2-40B4-BE49-F238E27FC236}">
                <a16:creationId xmlns:a16="http://schemas.microsoft.com/office/drawing/2014/main" id="{648A9732-425A-4A69-AC90-5EF0916D7ADD}"/>
              </a:ext>
            </a:extLst>
          </p:cNvPr>
          <p:cNvGrpSpPr/>
          <p:nvPr/>
        </p:nvGrpSpPr>
        <p:grpSpPr>
          <a:xfrm>
            <a:off x="6786542" y="1393073"/>
            <a:ext cx="2408399" cy="2376001"/>
            <a:chOff x="0" y="0"/>
            <a:chExt cx="2237239" cy="2543175"/>
          </a:xfrm>
        </p:grpSpPr>
        <p:pic>
          <p:nvPicPr>
            <p:cNvPr id="12" name="Imagem 11" descr="Free vector graphic: Silhouette, Man, Women'S - Free Image ...">
              <a:extLst>
                <a:ext uri="{FF2B5EF4-FFF2-40B4-BE49-F238E27FC236}">
                  <a16:creationId xmlns:a16="http://schemas.microsoft.com/office/drawing/2014/main" id="{AECFE4A6-AC7C-46AD-8E62-88DE2701064B}"/>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18" name="Imagem 17" descr="Free vector graphic: Silhouette, Man, Women'S - Free Image ...">
              <a:extLst>
                <a:ext uri="{FF2B5EF4-FFF2-40B4-BE49-F238E27FC236}">
                  <a16:creationId xmlns:a16="http://schemas.microsoft.com/office/drawing/2014/main" id="{3F086BA6-91DC-41F1-A8B4-3AFCDC7DAD5E}"/>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19" name="Gráfico 18">
              <a:extLst>
                <a:ext uri="{FF2B5EF4-FFF2-40B4-BE49-F238E27FC236}">
                  <a16:creationId xmlns:a16="http://schemas.microsoft.com/office/drawing/2014/main" id="{58C63796-8DAA-428C-BC00-0E8DF6B2E0F6}"/>
                </a:ext>
              </a:extLst>
            </p:cNvPr>
            <p:cNvGraphicFramePr>
              <a:graphicFrameLocks/>
            </p:cNvGraphicFramePr>
            <p:nvPr>
              <p:extLst>
                <p:ext uri="{D42A27DB-BD31-4B8C-83A1-F6EECF244321}">
                  <p14:modId xmlns:p14="http://schemas.microsoft.com/office/powerpoint/2010/main" val="69012030"/>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336305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17598" y="908720"/>
            <a:ext cx="12174402" cy="317186"/>
          </a:xfrm>
          <a:prstGeom prst="rect">
            <a:avLst/>
          </a:prstGeom>
          <a:noFill/>
          <a:effectLst/>
        </p:spPr>
        <p:txBody>
          <a:bodyPr wrap="square" lIns="100760" tIns="50379" rIns="100760" bIns="50379" rtlCol="0">
            <a:spAutoFit/>
          </a:bodyPr>
          <a:lstStyle/>
          <a:p>
            <a:r>
              <a:rPr lang="pt-BR" sz="1400" b="1" dirty="0">
                <a:solidFill>
                  <a:schemeClr val="bg2">
                    <a:lumMod val="50000"/>
                  </a:schemeClr>
                </a:solidFill>
                <a:latin typeface="Calibri" panose="020F0502020204030204" pitchFamily="34" charset="0"/>
                <a:cs typeface="Calibri" panose="020F0502020204030204" pitchFamily="34" charset="0"/>
              </a:rPr>
              <a:t>9 - Como você avalia seu plano de saúde?</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494498436"/>
              </p:ext>
            </p:extLst>
          </p:nvPr>
        </p:nvGraphicFramePr>
        <p:xfrm>
          <a:off x="9221703" y="1449549"/>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83,3</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FBD"/>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55,0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71,4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chemeClr val="tx1">
                              <a:lumMod val="75000"/>
                              <a:lumOff val="25000"/>
                            </a:schemeClr>
                          </a:solidFill>
                          <a:effectLst/>
                          <a:latin typeface="Calibri" panose="020F0502020204030204" pitchFamily="34" charset="0"/>
                        </a:rPr>
                        <a:t>70,0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78,2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chemeClr val="tx1">
                              <a:lumMod val="75000"/>
                              <a:lumOff val="25000"/>
                            </a:schemeClr>
                          </a:solidFill>
                          <a:effectLst/>
                          <a:latin typeface="Calibri" panose="020F0502020204030204" pitchFamily="34" charset="0"/>
                        </a:rPr>
                        <a:t>78,4</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B9BB"/>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489316"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algn="ctr" fontAlgn="auto">
              <a:spcBef>
                <a:spcPts val="0"/>
              </a:spcBef>
              <a:spcAft>
                <a:spcPts val="0"/>
              </a:spcAft>
              <a:defRPr/>
            </a:pPr>
            <a:r>
              <a:rPr lang="pt-BR" sz="1200" b="1" kern="0" spc="300" dirty="0">
                <a:solidFill>
                  <a:schemeClr val="bg2">
                    <a:lumMod val="50000"/>
                  </a:schemeClr>
                </a:solidFill>
                <a:latin typeface="Calibri" panose="020F0502020204030204"/>
                <a:cs typeface="+mn-cs"/>
              </a:rPr>
              <a:t>Percepção</a:t>
            </a:r>
          </a:p>
        </p:txBody>
      </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677731253"/>
              </p:ext>
            </p:extLst>
          </p:nvPr>
        </p:nvGraphicFramePr>
        <p:xfrm>
          <a:off x="47328" y="5301208"/>
          <a:ext cx="5838625" cy="571500"/>
        </p:xfrm>
        <a:graphic>
          <a:graphicData uri="http://schemas.openxmlformats.org/drawingml/2006/table">
            <a:tbl>
              <a:tblPr/>
              <a:tblGrid>
                <a:gridCol w="5838625">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435</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3.87.</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sei = Não sei/Não tenho como avaliar: </a:t>
                      </a:r>
                      <a:r>
                        <a:rPr lang="pt-BR" sz="1000" b="1" i="0" u="none" strike="noStrike" dirty="0">
                          <a:solidFill>
                            <a:schemeClr val="bg2">
                              <a:lumMod val="50000"/>
                            </a:schemeClr>
                          </a:solidFill>
                          <a:effectLst/>
                          <a:latin typeface="Calibri" panose="020F0502020204030204" pitchFamily="34" charset="0"/>
                        </a:rPr>
                        <a:t>1 entrevistado</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913372349"/>
              </p:ext>
            </p:extLst>
          </p:nvPr>
        </p:nvGraphicFramePr>
        <p:xfrm>
          <a:off x="63700" y="4287012"/>
          <a:ext cx="4448124"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buNone/>
                      </a:pPr>
                      <a:r>
                        <a:rPr lang="pt-BR" sz="1000" b="0" i="0" u="none" strike="noStrike" dirty="0">
                          <a:solidFill>
                            <a:srgbClr val="404040"/>
                          </a:solidFill>
                          <a:effectLst/>
                          <a:latin typeface="Calibri" panose="020F0502020204030204" pitchFamily="34" charset="0"/>
                        </a:rPr>
                        <a:t>1,6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3,4</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20,4</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40,8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33,5</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0,2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289516" y="2026272"/>
            <a:ext cx="1486196" cy="2551928"/>
          </a:xfrm>
          <a:prstGeom prst="rect">
            <a:avLst/>
          </a:prstGeom>
          <a:noFill/>
          <a:ln w="12700" cap="flat" cmpd="sng" algn="ctr">
            <a:solidFill>
              <a:srgbClr val="FF7C80"/>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pt-BR" kern="0">
              <a:ln>
                <a:solidFill>
                  <a:srgbClr val="70AD47"/>
                </a:solidFill>
              </a:ln>
              <a:solidFill>
                <a:prstClr val="white"/>
              </a:solidFill>
              <a:latin typeface="Calibri" panose="020F0502020204030204"/>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10644823" y="1700808"/>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10644823" y="1988840"/>
            <a:ext cx="1423100" cy="268927"/>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6716247" y="3824869"/>
            <a:ext cx="5321757"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souberam avaliar o plano de saúde, </a:t>
            </a:r>
            <a:r>
              <a:rPr lang="pt-BR" sz="1200" b="1" dirty="0">
                <a:solidFill>
                  <a:schemeClr val="tx1">
                    <a:lumMod val="75000"/>
                    <a:lumOff val="25000"/>
                  </a:schemeClr>
                </a:solidFill>
                <a:latin typeface="Calibri" panose="020F0502020204030204" pitchFamily="34" charset="0"/>
                <a:cs typeface="Calibri" panose="020F0502020204030204" pitchFamily="34" charset="0"/>
              </a:rPr>
              <a:t>74,5% </a:t>
            </a:r>
            <a:r>
              <a:rPr lang="pt-BR" sz="1200" dirty="0">
                <a:solidFill>
                  <a:schemeClr val="tx1">
                    <a:lumMod val="75000"/>
                    <a:lumOff val="25000"/>
                  </a:schemeClr>
                </a:solidFill>
                <a:latin typeface="Calibri" panose="020F0502020204030204" pitchFamily="34" charset="0"/>
                <a:cs typeface="Calibri" panose="020F0502020204030204" pitchFamily="34" charset="0"/>
              </a:rPr>
              <a:t>avaliaram positivamente, classificando o atributo em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Ponto de destaque para o índice de insatisfeitos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5%</a:t>
            </a:r>
            <a:r>
              <a:rPr lang="pt-BR" sz="1200" dirty="0">
                <a:solidFill>
                  <a:schemeClr val="tx1">
                    <a:lumMod val="75000"/>
                    <a:lumOff val="25000"/>
                  </a:schemeClr>
                </a:solidFill>
                <a:latin typeface="Calibri" panose="020F0502020204030204" pitchFamily="34" charset="0"/>
                <a:cs typeface="Calibri" panose="020F0502020204030204" pitchFamily="34" charset="0"/>
              </a:rPr>
              <a:t> (soma das menções negativas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Ruim </a:t>
            </a:r>
            <a:r>
              <a:rPr lang="pt-BR" sz="1200" dirty="0">
                <a:solidFill>
                  <a:schemeClr val="tx1">
                    <a:lumMod val="75000"/>
                    <a:lumOff val="25000"/>
                  </a:schemeClr>
                </a:solidFill>
                <a:latin typeface="Calibri" panose="020F0502020204030204" pitchFamily="34" charset="0"/>
                <a:cs typeface="Calibri" panose="020F0502020204030204" pitchFamily="34" charset="0"/>
              </a:rPr>
              <a:t>e </a:t>
            </a:r>
            <a:r>
              <a:rPr lang="pt-BR" sz="1200" b="1" dirty="0">
                <a:solidFill>
                  <a:schemeClr val="tx1">
                    <a:lumMod val="75000"/>
                    <a:lumOff val="25000"/>
                  </a:schemeClr>
                </a:solidFill>
                <a:latin typeface="Calibri" panose="020F0502020204030204" pitchFamily="34" charset="0"/>
                <a:cs typeface="Calibri" panose="020F0502020204030204" pitchFamily="34" charset="0"/>
              </a:rPr>
              <a:t>Ruim</a:t>
            </a:r>
            <a:r>
              <a:rPr lang="pt-BR" sz="1200" dirty="0">
                <a:solidFill>
                  <a:schemeClr val="tx1">
                    <a:lumMod val="75000"/>
                    <a:lumOff val="25000"/>
                  </a:schemeClr>
                </a:solidFill>
                <a:latin typeface="Calibri" panose="020F0502020204030204" pitchFamily="34" charset="0"/>
                <a:cs typeface="Calibri" panose="020F0502020204030204" pitchFamily="34" charset="0"/>
              </a:rPr>
              <a:t>)</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Observamos que o índice de não satisfeitos se concentra no gradiente </a:t>
            </a:r>
            <a:r>
              <a:rPr lang="pt-BR" sz="1200" b="1" dirty="0">
                <a:solidFill>
                  <a:schemeClr val="tx1">
                    <a:lumMod val="75000"/>
                    <a:lumOff val="25000"/>
                  </a:schemeClr>
                </a:solidFill>
                <a:latin typeface="Calibri" panose="020F0502020204030204" pitchFamily="34" charset="0"/>
                <a:cs typeface="Calibri" panose="020F0502020204030204" pitchFamily="34" charset="0"/>
              </a:rPr>
              <a:t>Regular</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20,5% </a:t>
            </a:r>
            <a:r>
              <a:rPr lang="pt-BR" sz="1200" dirty="0">
                <a:solidFill>
                  <a:schemeClr val="tx1">
                    <a:lumMod val="75000"/>
                    <a:lumOff val="25000"/>
                  </a:schemeClr>
                </a:solidFill>
                <a:latin typeface="Calibri" panose="020F0502020204030204" pitchFamily="34" charset="0"/>
                <a:cs typeface="Calibri" panose="020F0502020204030204" pitchFamily="34" charset="0"/>
              </a:rPr>
              <a:t>de citações.</a:t>
            </a:r>
          </a:p>
          <a:p>
            <a:pPr algn="just"/>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 </a:t>
            </a:r>
            <a:r>
              <a:rPr lang="pt-BR" sz="1200" dirty="0">
                <a:solidFill>
                  <a:schemeClr val="tx1">
                    <a:lumMod val="75000"/>
                    <a:lumOff val="25000"/>
                  </a:schemeClr>
                </a:solidFill>
                <a:latin typeface="Calibri" panose="020F0502020204030204" pitchFamily="34" charset="0"/>
                <a:cs typeface="Calibri" panose="020F0502020204030204" pitchFamily="34" charset="0"/>
              </a:rPr>
              <a:t>ao viés de baixa entre as menções </a:t>
            </a:r>
            <a:r>
              <a:rPr lang="pt-BR" sz="1200" b="1" dirty="0">
                <a:solidFill>
                  <a:schemeClr val="tx1">
                    <a:lumMod val="75000"/>
                    <a:lumOff val="25000"/>
                  </a:schemeClr>
                </a:solidFill>
                <a:latin typeface="Calibri" panose="020F0502020204030204" pitchFamily="34" charset="0"/>
                <a:cs typeface="Calibri" panose="020F0502020204030204" pitchFamily="34" charset="0"/>
              </a:rPr>
              <a:t>Bom </a:t>
            </a:r>
            <a:r>
              <a:rPr lang="pt-BR" sz="1200" dirty="0">
                <a:solidFill>
                  <a:schemeClr val="tx1">
                    <a:lumMod val="75000"/>
                    <a:lumOff val="25000"/>
                  </a:schemeClr>
                </a:solidFill>
                <a:latin typeface="Calibri" panose="020F0502020204030204" pitchFamily="34" charset="0"/>
                <a:cs typeface="Calibri" panose="020F0502020204030204" pitchFamily="34" charset="0"/>
              </a:rPr>
              <a:t>e </a:t>
            </a:r>
            <a:r>
              <a:rPr lang="pt-BR" sz="1200" b="1" dirty="0">
                <a:solidFill>
                  <a:schemeClr val="tx1">
                    <a:lumMod val="75000"/>
                    <a:lumOff val="25000"/>
                  </a:schemeClr>
                </a:solidFill>
                <a:latin typeface="Calibri" panose="020F0502020204030204" pitchFamily="34" charset="0"/>
                <a:cs typeface="Calibri" panose="020F0502020204030204" pitchFamily="34" charset="0"/>
              </a:rPr>
              <a:t>Muito bom</a:t>
            </a:r>
            <a:r>
              <a:rPr lang="pt-BR" sz="1200" dirty="0">
                <a:solidFill>
                  <a:schemeClr val="tx1">
                    <a:lumMod val="75000"/>
                    <a:lumOff val="25000"/>
                  </a:schemeClr>
                </a:solidFill>
                <a:latin typeface="Calibri" panose="020F0502020204030204" pitchFamily="34" charset="0"/>
                <a:cs typeface="Calibri" panose="020F0502020204030204" pitchFamily="34" charset="0"/>
              </a:rPr>
              <a:t> de </a:t>
            </a:r>
            <a:r>
              <a:rPr lang="pt-BR" sz="1200" b="1" dirty="0">
                <a:solidFill>
                  <a:schemeClr val="tx1">
                    <a:lumMod val="75000"/>
                    <a:lumOff val="25000"/>
                  </a:schemeClr>
                </a:solidFill>
                <a:latin typeface="Calibri" panose="020F0502020204030204" pitchFamily="34" charset="0"/>
                <a:cs typeface="Calibri" panose="020F0502020204030204" pitchFamily="34" charset="0"/>
              </a:rPr>
              <a:t>7,3pp</a:t>
            </a:r>
            <a:r>
              <a:rPr lang="pt-BR" sz="1200" dirty="0">
                <a:solidFill>
                  <a:schemeClr val="tx1">
                    <a:lumMod val="75000"/>
                    <a:lumOff val="25000"/>
                  </a:schemeClr>
                </a:solidFill>
                <a:latin typeface="Calibri" panose="020F0502020204030204" pitchFamily="34" charset="0"/>
                <a:cs typeface="Calibri" panose="020F0502020204030204" pitchFamily="34" charset="0"/>
              </a:rPr>
              <a:t> que indica probabilidade de migração de satisfação para não satisfação</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t>
            </a:r>
            <a:r>
              <a:rPr lang="pt-BR" sz="1200" kern="0" dirty="0">
                <a:solidFill>
                  <a:schemeClr val="tx1">
                    <a:lumMod val="75000"/>
                    <a:lumOff val="25000"/>
                  </a:schemeClr>
                </a:solidFill>
                <a:latin typeface="Calibri" panose="020F0502020204030204"/>
                <a:cs typeface="Times New Roman" panose="02020603050405020304" pitchFamily="18" charset="0"/>
              </a:rPr>
              <a:t>o público </a:t>
            </a:r>
            <a:r>
              <a:rPr lang="pt-BR" sz="1200" b="1" kern="0" dirty="0">
                <a:solidFill>
                  <a:schemeClr val="tx1">
                    <a:lumMod val="75000"/>
                    <a:lumOff val="25000"/>
                  </a:schemeClr>
                </a:solidFill>
                <a:latin typeface="Calibri" panose="020F0502020204030204"/>
                <a:cs typeface="Times New Roman" panose="02020603050405020304" pitchFamily="18" charset="0"/>
              </a:rPr>
              <a:t>Feminino </a:t>
            </a:r>
            <a:r>
              <a:rPr lang="pt-BR" sz="1200" kern="0" dirty="0">
                <a:solidFill>
                  <a:schemeClr val="tx1">
                    <a:lumMod val="75000"/>
                    <a:lumOff val="25000"/>
                  </a:schemeClr>
                </a:solidFill>
                <a:latin typeface="Calibri" panose="020F0502020204030204"/>
                <a:cs typeface="Times New Roman" panose="02020603050405020304" pitchFamily="18" charset="0"/>
              </a:rPr>
              <a:t>foi quem melhor avaliou com </a:t>
            </a:r>
            <a:r>
              <a:rPr lang="pt-BR" sz="1200" b="1" kern="0" dirty="0">
                <a:solidFill>
                  <a:schemeClr val="tx1">
                    <a:lumMod val="75000"/>
                    <a:lumOff val="25000"/>
                  </a:schemeClr>
                </a:solidFill>
                <a:latin typeface="Calibri" panose="020F0502020204030204"/>
                <a:cs typeface="Times New Roman" panose="02020603050405020304" pitchFamily="18" charset="0"/>
              </a:rPr>
              <a:t>77,5% </a:t>
            </a:r>
            <a:r>
              <a:rPr lang="pt-BR" sz="1200" kern="0" dirty="0">
                <a:solidFill>
                  <a:schemeClr val="tx1">
                    <a:lumMod val="75000"/>
                    <a:lumOff val="25000"/>
                  </a:schemeClr>
                </a:solidFill>
                <a:latin typeface="Calibri" panose="020F0502020204030204"/>
                <a:cs typeface="Times New Roman" panose="02020603050405020304" pitchFamily="18" charset="0"/>
              </a:rPr>
              <a:t>classificando em patamar de </a:t>
            </a:r>
            <a:r>
              <a:rPr lang="pt-BR" sz="1200" b="1" kern="0" dirty="0">
                <a:solidFill>
                  <a:schemeClr val="tx1">
                    <a:lumMod val="75000"/>
                    <a:lumOff val="25000"/>
                  </a:schemeClr>
                </a:solidFill>
                <a:latin typeface="Calibri" panose="020F0502020204030204"/>
                <a:cs typeface="Times New Roman" panose="02020603050405020304" pitchFamily="18" charset="0"/>
              </a:rPr>
              <a:t>Não conformidade</a:t>
            </a:r>
            <a:r>
              <a:rPr lang="pt-BR" sz="1200" b="1" dirty="0">
                <a:solidFill>
                  <a:schemeClr val="tx1">
                    <a:lumMod val="75000"/>
                    <a:lumOff val="25000"/>
                  </a:schemeClr>
                </a:solidFill>
                <a:latin typeface="Calibri" panose="020F0502020204030204"/>
                <a:cs typeface="Times New Roman" panose="02020603050405020304" pitchFamily="18" charset="0"/>
              </a:rPr>
              <a:t>.</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Por faixa etária, o público </a:t>
            </a:r>
            <a:r>
              <a:rPr lang="pt-BR" sz="1200" b="1" dirty="0">
                <a:solidFill>
                  <a:schemeClr val="tx1">
                    <a:lumMod val="75000"/>
                    <a:lumOff val="25000"/>
                  </a:schemeClr>
                </a:solidFill>
                <a:latin typeface="Calibri" panose="020F0502020204030204" pitchFamily="34" charset="0"/>
                <a:cs typeface="Calibri" panose="020F0502020204030204" pitchFamily="34" charset="0"/>
              </a:rPr>
              <a:t>De 18 a 25 anos</a:t>
            </a:r>
            <a:r>
              <a:rPr lang="pt-BR" sz="1200" dirty="0">
                <a:solidFill>
                  <a:schemeClr val="tx1">
                    <a:lumMod val="75000"/>
                    <a:lumOff val="25000"/>
                  </a:schemeClr>
                </a:solidFill>
                <a:latin typeface="Calibri" panose="020F0502020204030204" pitchFamily="34" charset="0"/>
                <a:cs typeface="Calibri" panose="020F0502020204030204" pitchFamily="34" charset="0"/>
              </a:rPr>
              <a:t> é o mais satisfeito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83,3% </a:t>
            </a:r>
            <a:r>
              <a:rPr lang="pt-BR" sz="1200" dirty="0">
                <a:solidFill>
                  <a:schemeClr val="tx1">
                    <a:lumMod val="75000"/>
                    <a:lumOff val="25000"/>
                  </a:schemeClr>
                </a:solidFill>
                <a:latin typeface="Calibri" panose="020F0502020204030204" pitchFamily="34" charset="0"/>
                <a:cs typeface="Calibri" panose="020F0502020204030204" pitchFamily="34" charset="0"/>
              </a:rPr>
              <a:t>das menções, atingindo o patamar de </a:t>
            </a:r>
            <a:r>
              <a:rPr lang="pt-BR" sz="1200" b="1" dirty="0">
                <a:solidFill>
                  <a:schemeClr val="tx1">
                    <a:lumMod val="75000"/>
                    <a:lumOff val="25000"/>
                  </a:schemeClr>
                </a:solidFill>
                <a:latin typeface="Calibri" panose="020F0502020204030204" pitchFamily="34" charset="0"/>
                <a:cs typeface="Calibri" panose="020F0502020204030204" pitchFamily="34" charset="0"/>
              </a:rPr>
              <a:t>Conformidade</a:t>
            </a:r>
            <a:r>
              <a:rPr lang="pt-BR" sz="1200" dirty="0">
                <a:solidFill>
                  <a:schemeClr val="tx1">
                    <a:lumMod val="75000"/>
                    <a:lumOff val="25000"/>
                  </a:schemeClr>
                </a:solidFill>
                <a:latin typeface="Calibri" panose="020F0502020204030204" pitchFamily="34" charset="0"/>
                <a:cs typeface="Calibri" panose="020F0502020204030204" pitchFamily="34" charset="0"/>
              </a:rPr>
              <a:t>. Os menos satisfeitos são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26 a 35 anos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55%,</a:t>
            </a:r>
            <a:r>
              <a:rPr lang="pt-BR" sz="1200" dirty="0">
                <a:solidFill>
                  <a:schemeClr val="tx1">
                    <a:lumMod val="75000"/>
                    <a:lumOff val="25000"/>
                  </a:schemeClr>
                </a:solidFill>
                <a:latin typeface="Calibri" panose="020F0502020204030204" pitchFamily="34" charset="0"/>
                <a:cs typeface="Calibri" panose="020F0502020204030204" pitchFamily="34" charset="0"/>
              </a:rPr>
              <a:t> avaliando o atributo em</a:t>
            </a:r>
            <a:r>
              <a:rPr lang="pt-BR" sz="1200" b="1" dirty="0">
                <a:solidFill>
                  <a:schemeClr val="tx1">
                    <a:lumMod val="75000"/>
                    <a:lumOff val="25000"/>
                  </a:schemeClr>
                </a:solidFill>
                <a:latin typeface="Calibri" panose="020F0502020204030204" pitchFamily="34" charset="0"/>
                <a:cs typeface="Calibri" panose="020F0502020204030204" pitchFamily="34" charset="0"/>
              </a:rPr>
              <a:t> Não conformidade.</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7174" y="3417410"/>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693635" y="1694400"/>
            <a:ext cx="667503" cy="663744"/>
          </a:xfrm>
          <a:prstGeom prst="ellipse">
            <a:avLst/>
          </a:prstGeom>
          <a:solidFill>
            <a:srgbClr val="FFB9BB"/>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sz="1200" b="1" kern="0" dirty="0">
                <a:solidFill>
                  <a:schemeClr val="tx1">
                    <a:lumMod val="75000"/>
                    <a:lumOff val="25000"/>
                  </a:schemeClr>
                </a:solidFill>
                <a:latin typeface="Calibri"/>
                <a:cs typeface="Calibri"/>
              </a:rPr>
              <a:t>74,5</a:t>
            </a:r>
            <a:endParaRPr lang="pt-BR" sz="1800" b="1" kern="0" dirty="0">
              <a:solidFill>
                <a:schemeClr val="tx1">
                  <a:lumMod val="75000"/>
                  <a:lumOff val="25000"/>
                </a:schemeClr>
              </a:solidFill>
              <a:latin typeface="Calibri" panose="020F0502020204030204"/>
            </a:endParaRPr>
          </a:p>
        </p:txBody>
      </p:sp>
      <p:grpSp>
        <p:nvGrpSpPr>
          <p:cNvPr id="13" name="Agrupar 12">
            <a:extLst>
              <a:ext uri="{FF2B5EF4-FFF2-40B4-BE49-F238E27FC236}">
                <a16:creationId xmlns:a16="http://schemas.microsoft.com/office/drawing/2014/main" id="{32FBB519-5977-A15B-5DF1-90B04A0297FD}"/>
              </a:ext>
            </a:extLst>
          </p:cNvPr>
          <p:cNvGrpSpPr/>
          <p:nvPr/>
        </p:nvGrpSpPr>
        <p:grpSpPr>
          <a:xfrm>
            <a:off x="17597" y="6030691"/>
            <a:ext cx="4002330" cy="720080"/>
            <a:chOff x="3198545" y="2908991"/>
            <a:chExt cx="4002330" cy="720080"/>
          </a:xfrm>
        </p:grpSpPr>
        <p:sp>
          <p:nvSpPr>
            <p:cNvPr id="14" name="Retângulo 13">
              <a:extLst>
                <a:ext uri="{FF2B5EF4-FFF2-40B4-BE49-F238E27FC236}">
                  <a16:creationId xmlns:a16="http://schemas.microsoft.com/office/drawing/2014/main" id="{B15802F0-0FD0-8679-4D3A-9022363D9974}"/>
                </a:ext>
              </a:extLst>
            </p:cNvPr>
            <p:cNvSpPr/>
            <p:nvPr/>
          </p:nvSpPr>
          <p:spPr>
            <a:xfrm>
              <a:off x="3198545" y="2908991"/>
              <a:ext cx="3786306" cy="72008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F469BFBE-9981-B423-B2F3-7873E0BE9CDB}"/>
                </a:ext>
              </a:extLst>
            </p:cNvPr>
            <p:cNvSpPr txBox="1"/>
            <p:nvPr/>
          </p:nvSpPr>
          <p:spPr>
            <a:xfrm>
              <a:off x="3703909" y="3272128"/>
              <a:ext cx="61664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 Força</a:t>
              </a:r>
            </a:p>
          </p:txBody>
        </p:sp>
        <p:sp>
          <p:nvSpPr>
            <p:cNvPr id="16" name="Retângulo de cantos arredondados 247">
              <a:extLst>
                <a:ext uri="{FF2B5EF4-FFF2-40B4-BE49-F238E27FC236}">
                  <a16:creationId xmlns:a16="http://schemas.microsoft.com/office/drawing/2014/main" id="{9DC12422-992B-602C-3843-3E0F92DB925F}"/>
                </a:ext>
              </a:extLst>
            </p:cNvPr>
            <p:cNvSpPr/>
            <p:nvPr/>
          </p:nvSpPr>
          <p:spPr>
            <a:xfrm>
              <a:off x="4282764" y="3307683"/>
              <a:ext cx="441876" cy="268671"/>
            </a:xfrm>
            <a:prstGeom prst="roundRect">
              <a:avLst/>
            </a:prstGeom>
            <a:solidFill>
              <a:srgbClr val="FFEFB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17" name="Retângulo de cantos arredondados 248">
              <a:extLst>
                <a:ext uri="{FF2B5EF4-FFF2-40B4-BE49-F238E27FC236}">
                  <a16:creationId xmlns:a16="http://schemas.microsoft.com/office/drawing/2014/main" id="{DC0BCCA4-4AD7-8BA2-EAE1-45EE63676E38}"/>
                </a:ext>
              </a:extLst>
            </p:cNvPr>
            <p:cNvSpPr/>
            <p:nvPr/>
          </p:nvSpPr>
          <p:spPr>
            <a:xfrm>
              <a:off x="5483262" y="3314818"/>
              <a:ext cx="441876" cy="268671"/>
            </a:xfrm>
            <a:prstGeom prst="roundRect">
              <a:avLst/>
            </a:prstGeom>
            <a:solidFill>
              <a:srgbClr val="FFB9B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0 a 79%</a:t>
              </a:r>
            </a:p>
          </p:txBody>
        </p:sp>
        <p:sp>
          <p:nvSpPr>
            <p:cNvPr id="21" name="Retângulo de cantos arredondados 246">
              <a:extLst>
                <a:ext uri="{FF2B5EF4-FFF2-40B4-BE49-F238E27FC236}">
                  <a16:creationId xmlns:a16="http://schemas.microsoft.com/office/drawing/2014/main" id="{CCB42FFD-D10B-2794-66BD-82DFA284EA89}"/>
                </a:ext>
              </a:extLst>
            </p:cNvPr>
            <p:cNvSpPr/>
            <p:nvPr/>
          </p:nvSpPr>
          <p:spPr>
            <a:xfrm>
              <a:off x="3294308" y="3301752"/>
              <a:ext cx="441876" cy="268671"/>
            </a:xfrm>
            <a:prstGeom prst="roundRect">
              <a:avLst/>
            </a:prstGeom>
            <a:solidFill>
              <a:srgbClr val="C8ECB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itchFamily="34" charset="0"/>
                </a:rPr>
                <a:t>90 a 100%</a:t>
              </a:r>
            </a:p>
          </p:txBody>
        </p:sp>
        <p:sp>
          <p:nvSpPr>
            <p:cNvPr id="22" name="CaixaDeTexto 21">
              <a:extLst>
                <a:ext uri="{FF2B5EF4-FFF2-40B4-BE49-F238E27FC236}">
                  <a16:creationId xmlns:a16="http://schemas.microsoft.com/office/drawing/2014/main" id="{64188CFC-69AD-4D41-8A78-89F5EC1E55CA}"/>
                </a:ext>
              </a:extLst>
            </p:cNvPr>
            <p:cNvSpPr txBox="1"/>
            <p:nvPr/>
          </p:nvSpPr>
          <p:spPr>
            <a:xfrm>
              <a:off x="3220353" y="296618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3" name="CaixaDeTexto 22">
              <a:extLst>
                <a:ext uri="{FF2B5EF4-FFF2-40B4-BE49-F238E27FC236}">
                  <a16:creationId xmlns:a16="http://schemas.microsoft.com/office/drawing/2014/main" id="{41E766E2-0F7A-0B1E-CBC8-D7AE0E5D8C3E}"/>
                </a:ext>
              </a:extLst>
            </p:cNvPr>
            <p:cNvSpPr txBox="1"/>
            <p:nvPr/>
          </p:nvSpPr>
          <p:spPr>
            <a:xfrm>
              <a:off x="4680595" y="3284984"/>
              <a:ext cx="86409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Oportunidades</a:t>
              </a:r>
            </a:p>
          </p:txBody>
        </p:sp>
        <p:sp>
          <p:nvSpPr>
            <p:cNvPr id="24" name="CaixaDeTexto 23">
              <a:extLst>
                <a:ext uri="{FF2B5EF4-FFF2-40B4-BE49-F238E27FC236}">
                  <a16:creationId xmlns:a16="http://schemas.microsoft.com/office/drawing/2014/main" id="{9B028EF1-BC7A-7139-9EBB-BC3930A2ADB6}"/>
                </a:ext>
              </a:extLst>
            </p:cNvPr>
            <p:cNvSpPr txBox="1"/>
            <p:nvPr/>
          </p:nvSpPr>
          <p:spPr>
            <a:xfrm>
              <a:off x="5885314" y="3277581"/>
              <a:ext cx="131556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grpSp>
      <p:graphicFrame>
        <p:nvGraphicFramePr>
          <p:cNvPr id="9" name="Gráfico 8">
            <a:extLst>
              <a:ext uri="{FF2B5EF4-FFF2-40B4-BE49-F238E27FC236}">
                <a16:creationId xmlns:a16="http://schemas.microsoft.com/office/drawing/2014/main" id="{59F961E5-0240-483B-8BA6-3FEFC60BDA8E}"/>
              </a:ext>
            </a:extLst>
          </p:cNvPr>
          <p:cNvGraphicFramePr>
            <a:graphicFrameLocks/>
          </p:cNvGraphicFramePr>
          <p:nvPr>
            <p:extLst>
              <p:ext uri="{D42A27DB-BD31-4B8C-83A1-F6EECF244321}">
                <p14:modId xmlns:p14="http://schemas.microsoft.com/office/powerpoint/2010/main" val="1179289544"/>
              </p:ext>
            </p:extLst>
          </p:nvPr>
        </p:nvGraphicFramePr>
        <p:xfrm>
          <a:off x="-96688" y="2373050"/>
          <a:ext cx="3951569" cy="2428483"/>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Agrupar 10">
            <a:extLst>
              <a:ext uri="{FF2B5EF4-FFF2-40B4-BE49-F238E27FC236}">
                <a16:creationId xmlns:a16="http://schemas.microsoft.com/office/drawing/2014/main" id="{77FD3FE7-A7CE-4452-9B3F-445E46364F24}"/>
              </a:ext>
            </a:extLst>
          </p:cNvPr>
          <p:cNvGrpSpPr/>
          <p:nvPr/>
        </p:nvGrpSpPr>
        <p:grpSpPr>
          <a:xfrm>
            <a:off x="6915042" y="1246446"/>
            <a:ext cx="2408399" cy="2376001"/>
            <a:chOff x="0" y="0"/>
            <a:chExt cx="2237239" cy="2543175"/>
          </a:xfrm>
        </p:grpSpPr>
        <p:pic>
          <p:nvPicPr>
            <p:cNvPr id="12" name="Imagem 11" descr="Free vector graphic: Silhouette, Man, Women'S - Free Image ...">
              <a:extLst>
                <a:ext uri="{FF2B5EF4-FFF2-40B4-BE49-F238E27FC236}">
                  <a16:creationId xmlns:a16="http://schemas.microsoft.com/office/drawing/2014/main" id="{1D7FE2C7-68BE-4CC3-B432-6A7CEF9C8B5A}"/>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18" name="Imagem 17" descr="Free vector graphic: Silhouette, Man, Women'S - Free Image ...">
              <a:extLst>
                <a:ext uri="{FF2B5EF4-FFF2-40B4-BE49-F238E27FC236}">
                  <a16:creationId xmlns:a16="http://schemas.microsoft.com/office/drawing/2014/main" id="{51AA0A2E-85F9-42F2-A467-A9F09CD486A7}"/>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19" name="Gráfico 18">
              <a:extLst>
                <a:ext uri="{FF2B5EF4-FFF2-40B4-BE49-F238E27FC236}">
                  <a16:creationId xmlns:a16="http://schemas.microsoft.com/office/drawing/2014/main" id="{B35764E4-EA90-4C08-A1C3-57AFBE54AFDE}"/>
                </a:ext>
              </a:extLst>
            </p:cNvPr>
            <p:cNvGraphicFramePr>
              <a:graphicFrameLocks/>
            </p:cNvGraphicFramePr>
            <p:nvPr>
              <p:extLst>
                <p:ext uri="{D42A27DB-BD31-4B8C-83A1-F6EECF244321}">
                  <p14:modId xmlns:p14="http://schemas.microsoft.com/office/powerpoint/2010/main" val="669809826"/>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32875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9B224C38-9713-0EB8-AF16-53653D86F04D}"/>
              </a:ext>
            </a:extLst>
          </p:cNvPr>
          <p:cNvSpPr txBox="1"/>
          <p:nvPr/>
        </p:nvSpPr>
        <p:spPr>
          <a:xfrm>
            <a:off x="-47328" y="890919"/>
            <a:ext cx="12192000" cy="317186"/>
          </a:xfrm>
          <a:prstGeom prst="rect">
            <a:avLst/>
          </a:prstGeom>
          <a:noFill/>
          <a:effectLst/>
        </p:spPr>
        <p:txBody>
          <a:bodyPr wrap="square" lIns="100760" tIns="50379" rIns="100760" bIns="50379" rtlCol="0">
            <a:spAutoFit/>
          </a:bodyPr>
          <a:lstStyle/>
          <a:p>
            <a:r>
              <a:rPr lang="pt-BR" sz="1400" b="1" dirty="0">
                <a:solidFill>
                  <a:schemeClr val="bg2">
                    <a:lumMod val="50000"/>
                  </a:schemeClr>
                </a:solidFill>
                <a:latin typeface="Calibri" panose="020F0502020204030204" pitchFamily="34" charset="0"/>
                <a:cs typeface="Calibri" panose="020F0502020204030204" pitchFamily="34" charset="0"/>
              </a:rPr>
              <a:t>10 - Você recomendaria o seu plano de saúde para amigos ou familiares?</a:t>
            </a:r>
          </a:p>
        </p:txBody>
      </p:sp>
      <p:grpSp>
        <p:nvGrpSpPr>
          <p:cNvPr id="4" name="Agrupar 3">
            <a:extLst>
              <a:ext uri="{FF2B5EF4-FFF2-40B4-BE49-F238E27FC236}">
                <a16:creationId xmlns:a16="http://schemas.microsoft.com/office/drawing/2014/main" id="{F2035C86-E8D8-9EDD-4FFF-17372FB29F78}"/>
              </a:ext>
            </a:extLst>
          </p:cNvPr>
          <p:cNvGrpSpPr/>
          <p:nvPr/>
        </p:nvGrpSpPr>
        <p:grpSpPr>
          <a:xfrm>
            <a:off x="72737" y="5517233"/>
            <a:ext cx="12071935" cy="1224135"/>
            <a:chOff x="31170" y="4797152"/>
            <a:chExt cx="10677178" cy="1559201"/>
          </a:xfrm>
        </p:grpSpPr>
        <p:sp>
          <p:nvSpPr>
            <p:cNvPr id="5" name="Retângulo 4">
              <a:extLst>
                <a:ext uri="{FF2B5EF4-FFF2-40B4-BE49-F238E27FC236}">
                  <a16:creationId xmlns:a16="http://schemas.microsoft.com/office/drawing/2014/main" id="{010CC7BB-ADA0-9DBC-7473-77FE973EFC0C}"/>
                </a:ext>
              </a:extLst>
            </p:cNvPr>
            <p:cNvSpPr/>
            <p:nvPr/>
          </p:nvSpPr>
          <p:spPr>
            <a:xfrm>
              <a:off x="51819" y="4797152"/>
              <a:ext cx="10656529" cy="1559201"/>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fontAlgn="auto">
                <a:spcBef>
                  <a:spcPts val="0"/>
                </a:spcBef>
                <a:spcAft>
                  <a:spcPts val="0"/>
                </a:spcAft>
                <a:defRPr/>
              </a:pPr>
              <a:endParaRPr lang="pt-BR" sz="1200" b="1" kern="0" dirty="0">
                <a:solidFill>
                  <a:srgbClr val="FF0000"/>
                </a:solidFill>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31170" y="4869160"/>
              <a:ext cx="10656529" cy="1372071"/>
            </a:xfrm>
            <a:prstGeom prst="rect">
              <a:avLst/>
            </a:prstGeom>
            <a:noFill/>
          </p:spPr>
          <p:txBody>
            <a:bodyPr wrap="square" rtlCol="0">
              <a:spAutoFit/>
            </a:bodyP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Dentre os beneficiários que souberam avaliar a recomendação do plano de saúde, </a:t>
              </a:r>
              <a:r>
                <a:rPr lang="pt-BR" sz="1200" b="1" dirty="0">
                  <a:solidFill>
                    <a:schemeClr val="tx1">
                      <a:lumMod val="75000"/>
                      <a:lumOff val="25000"/>
                    </a:schemeClr>
                  </a:solidFill>
                  <a:latin typeface="Calibri" panose="020F0502020204030204" pitchFamily="34" charset="0"/>
                  <a:cs typeface="Calibri" panose="020F0502020204030204" pitchFamily="34" charset="0"/>
                </a:rPr>
                <a:t>62,1% </a:t>
              </a:r>
              <a:r>
                <a:rPr lang="pt-BR" sz="1200" dirty="0">
                  <a:solidFill>
                    <a:schemeClr val="tx1">
                      <a:lumMod val="75000"/>
                      <a:lumOff val="25000"/>
                    </a:schemeClr>
                  </a:solidFill>
                  <a:latin typeface="Calibri" panose="020F0502020204030204" pitchFamily="34" charset="0"/>
                  <a:cs typeface="Calibri" panose="020F0502020204030204" pitchFamily="34" charset="0"/>
                </a:rPr>
                <a:t>recomendariam o plano, citando então </a:t>
              </a:r>
              <a:r>
                <a:rPr lang="pt-BR" sz="1200" b="1" dirty="0">
                  <a:solidFill>
                    <a:schemeClr val="tx1">
                      <a:lumMod val="75000"/>
                      <a:lumOff val="25000"/>
                    </a:schemeClr>
                  </a:solidFill>
                  <a:latin typeface="Calibri" panose="020F0502020204030204" pitchFamily="34" charset="0"/>
                  <a:cs typeface="Calibri" panose="020F0502020204030204" pitchFamily="34" charset="0"/>
                </a:rPr>
                <a:t>Recomendaria ou</a:t>
              </a:r>
              <a:r>
                <a:rPr lang="pt-BR" sz="1200" dirty="0">
                  <a:solidFill>
                    <a:schemeClr val="tx1">
                      <a:lumMod val="75000"/>
                      <a:lumOff val="25000"/>
                    </a:schemeClr>
                  </a:solidFill>
                  <a:latin typeface="Calibri" panose="020F0502020204030204" pitchFamily="34" charset="0"/>
                  <a:cs typeface="Calibri" panose="020F0502020204030204" pitchFamily="34" charset="0"/>
                </a:rPr>
                <a:t> </a:t>
              </a:r>
              <a:r>
                <a:rPr lang="pt-BR" sz="1200" b="1" dirty="0">
                  <a:solidFill>
                    <a:schemeClr val="tx1">
                      <a:lumMod val="75000"/>
                      <a:lumOff val="25000"/>
                    </a:schemeClr>
                  </a:solidFill>
                  <a:latin typeface="Calibri" panose="020F0502020204030204" pitchFamily="34" charset="0"/>
                  <a:cs typeface="Calibri" panose="020F0502020204030204" pitchFamily="34" charset="0"/>
                </a:rPr>
                <a:t>Definitivamente recomendaria</a:t>
              </a:r>
              <a:r>
                <a:rPr lang="pt-BR" sz="1200" dirty="0">
                  <a:solidFill>
                    <a:schemeClr val="tx1">
                      <a:lumMod val="75000"/>
                      <a:lumOff val="25000"/>
                    </a:schemeClr>
                  </a:solidFill>
                  <a:latin typeface="Calibri" panose="020F0502020204030204" pitchFamily="34" charset="0"/>
                  <a:cs typeface="Calibri" panose="020F0502020204030204" pitchFamily="34" charset="0"/>
                </a:rPr>
                <a:t>.</a:t>
              </a: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Ponto de atenção ao alto viés de baixa de </a:t>
              </a:r>
              <a:r>
                <a:rPr lang="pt-BR" sz="1200" b="1" dirty="0">
                  <a:solidFill>
                    <a:schemeClr val="tx1">
                      <a:lumMod val="75000"/>
                      <a:lumOff val="25000"/>
                    </a:schemeClr>
                  </a:solidFill>
                  <a:latin typeface="Calibri" panose="020F0502020204030204" pitchFamily="34" charset="0"/>
                  <a:cs typeface="Calibri" panose="020F0502020204030204" pitchFamily="34" charset="0"/>
                </a:rPr>
                <a:t>14,7pp </a:t>
              </a:r>
              <a:r>
                <a:rPr lang="pt-BR" sz="1200" dirty="0">
                  <a:solidFill>
                    <a:schemeClr val="tx1">
                      <a:lumMod val="75000"/>
                      <a:lumOff val="25000"/>
                    </a:schemeClr>
                  </a:solidFill>
                  <a:latin typeface="Calibri" panose="020F0502020204030204" pitchFamily="34" charset="0"/>
                  <a:cs typeface="Calibri" panose="020F0502020204030204" pitchFamily="34" charset="0"/>
                </a:rPr>
                <a:t>entre as opções positivas, indicando probabilidade de migração de </a:t>
              </a:r>
              <a:r>
                <a:rPr lang="pt-BR" sz="1200" b="1" dirty="0">
                  <a:solidFill>
                    <a:schemeClr val="tx1">
                      <a:lumMod val="75000"/>
                      <a:lumOff val="25000"/>
                    </a:schemeClr>
                  </a:solidFill>
                  <a:latin typeface="Calibri" panose="020F0502020204030204" pitchFamily="34" charset="0"/>
                  <a:cs typeface="Calibri" panose="020F0502020204030204" pitchFamily="34" charset="0"/>
                </a:rPr>
                <a:t>Recomendaria </a:t>
              </a:r>
              <a:r>
                <a:rPr lang="pt-BR" sz="1200" dirty="0">
                  <a:solidFill>
                    <a:schemeClr val="tx1">
                      <a:lumMod val="75000"/>
                      <a:lumOff val="25000"/>
                    </a:schemeClr>
                  </a:solidFill>
                  <a:latin typeface="Calibri" panose="020F0502020204030204" pitchFamily="34" charset="0"/>
                  <a:cs typeface="Calibri" panose="020F0502020204030204" pitchFamily="34" charset="0"/>
                </a:rPr>
                <a:t>para </a:t>
              </a:r>
              <a:r>
                <a:rPr lang="pt-BR" sz="1200" b="1" dirty="0">
                  <a:solidFill>
                    <a:schemeClr val="tx1">
                      <a:lumMod val="75000"/>
                      <a:lumOff val="25000"/>
                    </a:schemeClr>
                  </a:solidFill>
                  <a:latin typeface="Calibri" panose="020F0502020204030204" pitchFamily="34" charset="0"/>
                  <a:cs typeface="Calibri" panose="020F0502020204030204" pitchFamily="34" charset="0"/>
                </a:rPr>
                <a:t>Neutralidade</a:t>
              </a:r>
              <a:r>
                <a:rPr lang="pt-BR" sz="1200" dirty="0">
                  <a:solidFill>
                    <a:schemeClr val="tx1">
                      <a:lumMod val="75000"/>
                      <a:lumOff val="25000"/>
                    </a:schemeClr>
                  </a:solidFill>
                  <a:latin typeface="Calibri" panose="020F0502020204030204" pitchFamily="34" charset="0"/>
                  <a:cs typeface="Calibri" panose="020F0502020204030204" pitchFamily="34" charset="0"/>
                </a:rPr>
                <a:t> (Indiferente) e também para a soma de </a:t>
              </a:r>
              <a:r>
                <a:rPr lang="pt-BR" sz="1200" b="1" dirty="0">
                  <a:solidFill>
                    <a:schemeClr val="tx1">
                      <a:lumMod val="75000"/>
                      <a:lumOff val="25000"/>
                    </a:schemeClr>
                  </a:solidFill>
                  <a:latin typeface="Calibri" panose="020F0502020204030204" pitchFamily="34" charset="0"/>
                  <a:cs typeface="Calibri" panose="020F0502020204030204" pitchFamily="34" charset="0"/>
                </a:rPr>
                <a:t>Não Recomendaria </a:t>
              </a:r>
              <a:r>
                <a:rPr lang="pt-BR" sz="1200" dirty="0">
                  <a:solidFill>
                    <a:schemeClr val="tx1">
                      <a:lumMod val="75000"/>
                      <a:lumOff val="25000"/>
                    </a:schemeClr>
                  </a:solidFill>
                  <a:latin typeface="Calibri" panose="020F0502020204030204" pitchFamily="34" charset="0"/>
                  <a:cs typeface="Calibri" panose="020F0502020204030204" pitchFamily="34" charset="0"/>
                </a:rPr>
                <a:t>e</a:t>
              </a:r>
              <a:r>
                <a:rPr lang="pt-BR" sz="1200" b="1" dirty="0">
                  <a:solidFill>
                    <a:schemeClr val="tx1">
                      <a:lumMod val="75000"/>
                      <a:lumOff val="25000"/>
                    </a:schemeClr>
                  </a:solidFill>
                  <a:latin typeface="Calibri" panose="020F0502020204030204" pitchFamily="34" charset="0"/>
                  <a:cs typeface="Calibri" panose="020F0502020204030204" pitchFamily="34" charset="0"/>
                </a:rPr>
                <a:t> Recomendaria com ressalva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32,1% </a:t>
              </a:r>
              <a:r>
                <a:rPr lang="pt-BR" sz="1200" dirty="0">
                  <a:solidFill>
                    <a:schemeClr val="tx1">
                      <a:lumMod val="75000"/>
                      <a:lumOff val="25000"/>
                    </a:schemeClr>
                  </a:solidFill>
                  <a:latin typeface="Calibri" panose="020F0502020204030204" pitchFamily="34" charset="0"/>
                  <a:cs typeface="Calibri" panose="020F0502020204030204" pitchFamily="34" charset="0"/>
                </a:rPr>
                <a:t>de citações negativas.</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t>
              </a:r>
              <a:r>
                <a:rPr lang="pt-BR" sz="1200" kern="0" dirty="0">
                  <a:solidFill>
                    <a:schemeClr val="tx1">
                      <a:lumMod val="75000"/>
                      <a:lumOff val="25000"/>
                    </a:schemeClr>
                  </a:solidFill>
                  <a:latin typeface="Calibri" panose="020F0502020204030204"/>
                  <a:cs typeface="Times New Roman" panose="02020603050405020304" pitchFamily="18" charset="0"/>
                </a:rPr>
                <a:t>o público </a:t>
              </a:r>
              <a:r>
                <a:rPr lang="pt-BR" sz="1200" b="1" kern="0" dirty="0">
                  <a:solidFill>
                    <a:schemeClr val="tx1">
                      <a:lumMod val="75000"/>
                      <a:lumOff val="25000"/>
                    </a:schemeClr>
                  </a:solidFill>
                  <a:latin typeface="Calibri" panose="020F0502020204030204"/>
                  <a:cs typeface="Times New Roman" panose="02020603050405020304" pitchFamily="18" charset="0"/>
                </a:rPr>
                <a:t>Feminino </a:t>
              </a:r>
              <a:r>
                <a:rPr lang="pt-BR" sz="1200" kern="0" dirty="0">
                  <a:solidFill>
                    <a:schemeClr val="tx1">
                      <a:lumMod val="75000"/>
                      <a:lumOff val="25000"/>
                    </a:schemeClr>
                  </a:solidFill>
                  <a:latin typeface="Calibri" panose="020F0502020204030204"/>
                  <a:cs typeface="Times New Roman" panose="02020603050405020304" pitchFamily="18" charset="0"/>
                </a:rPr>
                <a:t>foi quem melhor avaliou com </a:t>
              </a:r>
              <a:r>
                <a:rPr lang="pt-BR" sz="1200" b="1" kern="0" dirty="0">
                  <a:solidFill>
                    <a:schemeClr val="tx1">
                      <a:lumMod val="75000"/>
                      <a:lumOff val="25000"/>
                    </a:schemeClr>
                  </a:solidFill>
                  <a:latin typeface="Calibri" panose="020F0502020204030204"/>
                  <a:cs typeface="Times New Roman" panose="02020603050405020304" pitchFamily="18" charset="0"/>
                </a:rPr>
                <a:t>64,8%</a:t>
              </a:r>
              <a:r>
                <a:rPr lang="pt-BR" sz="1200" dirty="0">
                  <a:solidFill>
                    <a:schemeClr val="tx1">
                      <a:lumMod val="75000"/>
                      <a:lumOff val="25000"/>
                    </a:schemeClr>
                  </a:solidFill>
                  <a:latin typeface="Calibri" panose="020F0502020204030204" pitchFamily="34" charset="0"/>
                  <a:cs typeface="Calibri" panose="020F0502020204030204" pitchFamily="34" charset="0"/>
                </a:rPr>
                <a:t>. Por faixa etária se destacam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18 a 25 anos </a:t>
              </a:r>
              <a:r>
                <a:rPr lang="pt-BR" sz="1200" dirty="0">
                  <a:solidFill>
                    <a:schemeClr val="tx1">
                      <a:lumMod val="75000"/>
                      <a:lumOff val="25000"/>
                    </a:schemeClr>
                  </a:solidFill>
                  <a:latin typeface="Calibri" panose="020F0502020204030204" pitchFamily="34" charset="0"/>
                  <a:cs typeface="Calibri" panose="020F0502020204030204" pitchFamily="34" charset="0"/>
                </a:rPr>
                <a:t>com </a:t>
              </a:r>
              <a:r>
                <a:rPr lang="pt-BR" sz="1200" b="1" dirty="0">
                  <a:solidFill>
                    <a:schemeClr val="tx1">
                      <a:lumMod val="75000"/>
                      <a:lumOff val="25000"/>
                    </a:schemeClr>
                  </a:solidFill>
                  <a:latin typeface="Calibri" panose="020F0502020204030204" pitchFamily="34" charset="0"/>
                  <a:cs typeface="Calibri" panose="020F0502020204030204" pitchFamily="34" charset="0"/>
                </a:rPr>
                <a:t>75% </a:t>
              </a:r>
              <a:r>
                <a:rPr lang="pt-BR" sz="1200" dirty="0">
                  <a:solidFill>
                    <a:schemeClr val="tx1">
                      <a:lumMod val="75000"/>
                      <a:lumOff val="25000"/>
                    </a:schemeClr>
                  </a:solidFill>
                  <a:latin typeface="Calibri" panose="020F0502020204030204" pitchFamily="34" charset="0"/>
                  <a:cs typeface="Calibri" panose="020F0502020204030204" pitchFamily="34" charset="0"/>
                </a:rPr>
                <a:t>de citações positivas e por serem o público que mais </a:t>
              </a:r>
              <a:r>
                <a:rPr lang="pt-BR" sz="1200" b="1" dirty="0">
                  <a:solidFill>
                    <a:schemeClr val="tx1">
                      <a:lumMod val="75000"/>
                      <a:lumOff val="25000"/>
                    </a:schemeClr>
                  </a:solidFill>
                  <a:latin typeface="Calibri" panose="020F0502020204030204" pitchFamily="34" charset="0"/>
                  <a:cs typeface="Calibri" panose="020F0502020204030204" pitchFamily="34" charset="0"/>
                </a:rPr>
                <a:t>Definitivamente recomendaria</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37,5%.</a:t>
              </a:r>
              <a:endParaRPr lang="pt-BR" sz="1200" dirty="0">
                <a:solidFill>
                  <a:schemeClr val="tx1">
                    <a:lumMod val="75000"/>
                    <a:lumOff val="25000"/>
                  </a:schemeClr>
                </a:solidFill>
                <a:latin typeface="Calibri" panose="020F0502020204030204" pitchFamily="34" charset="0"/>
                <a:cs typeface="Calibri" panose="020F0502020204030204" pitchFamily="34" charset="0"/>
              </a:endParaRPr>
            </a:p>
          </p:txBody>
        </p:sp>
      </p:grpSp>
      <p:sp>
        <p:nvSpPr>
          <p:cNvPr id="14" name="Retângulo Arredondado 12">
            <a:extLst>
              <a:ext uri="{FF2B5EF4-FFF2-40B4-BE49-F238E27FC236}">
                <a16:creationId xmlns:a16="http://schemas.microsoft.com/office/drawing/2014/main" id="{C56E7510-C646-84BD-3937-2817A36E68DE}"/>
              </a:ext>
            </a:extLst>
          </p:cNvPr>
          <p:cNvSpPr/>
          <p:nvPr/>
        </p:nvSpPr>
        <p:spPr>
          <a:xfrm>
            <a:off x="551384" y="1460537"/>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schemeClr val="bg2">
                    <a:lumMod val="50000"/>
                  </a:schemeClr>
                </a:solidFill>
                <a:latin typeface="Calibri"/>
                <a:cs typeface="Calibri"/>
              </a:rPr>
              <a:t>Negativo 32,1</a:t>
            </a:r>
            <a:endParaRPr lang="pt-BR" sz="1600" b="1" kern="0" dirty="0">
              <a:solidFill>
                <a:schemeClr val="bg2">
                  <a:lumMod val="50000"/>
                </a:schemeClr>
              </a:solidFill>
              <a:latin typeface="Calibri" panose="020F0502020204030204"/>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27016" y="5103070"/>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3171150" y="1464328"/>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pt-BR" sz="1200" b="1" kern="0" dirty="0">
                <a:solidFill>
                  <a:prstClr val="white"/>
                </a:solidFill>
                <a:latin typeface="Calibri"/>
                <a:cs typeface="Calibri"/>
              </a:rPr>
              <a:t>Positivo 62,1</a:t>
            </a:r>
            <a:endParaRPr lang="pt-BR" sz="1400" b="1" kern="0" dirty="0">
              <a:solidFill>
                <a:prstClr val="white"/>
              </a:solidFill>
              <a:latin typeface="Calibri" panose="020F0502020204030204"/>
            </a:endParaRPr>
          </a:p>
        </p:txBody>
      </p:sp>
      <p:graphicFrame>
        <p:nvGraphicFramePr>
          <p:cNvPr id="2" name="Tabela 1">
            <a:extLst>
              <a:ext uri="{FF2B5EF4-FFF2-40B4-BE49-F238E27FC236}">
                <a16:creationId xmlns:a16="http://schemas.microsoft.com/office/drawing/2014/main" id="{598F622F-DF7E-8CD8-334C-91EC1EBA44DF}"/>
              </a:ext>
            </a:extLst>
          </p:cNvPr>
          <p:cNvGraphicFramePr>
            <a:graphicFrameLocks noGrp="1"/>
          </p:cNvGraphicFramePr>
          <p:nvPr>
            <p:extLst>
              <p:ext uri="{D42A27DB-BD31-4B8C-83A1-F6EECF244321}">
                <p14:modId xmlns:p14="http://schemas.microsoft.com/office/powerpoint/2010/main" val="786771469"/>
              </p:ext>
            </p:extLst>
          </p:nvPr>
        </p:nvGraphicFramePr>
        <p:xfrm>
          <a:off x="91085" y="3715561"/>
          <a:ext cx="4708771" cy="793559"/>
        </p:xfrm>
        <a:graphic>
          <a:graphicData uri="http://schemas.openxmlformats.org/drawingml/2006/table">
            <a:tbl>
              <a:tblPr/>
              <a:tblGrid>
                <a:gridCol w="856140">
                  <a:extLst>
                    <a:ext uri="{9D8B030D-6E8A-4147-A177-3AD203B41FA5}">
                      <a16:colId xmlns:a16="http://schemas.microsoft.com/office/drawing/2014/main" val="2165280647"/>
                    </a:ext>
                  </a:extLst>
                </a:gridCol>
                <a:gridCol w="856140">
                  <a:extLst>
                    <a:ext uri="{9D8B030D-6E8A-4147-A177-3AD203B41FA5}">
                      <a16:colId xmlns:a16="http://schemas.microsoft.com/office/drawing/2014/main" val="3298146854"/>
                    </a:ext>
                  </a:extLst>
                </a:gridCol>
                <a:gridCol w="856140">
                  <a:extLst>
                    <a:ext uri="{9D8B030D-6E8A-4147-A177-3AD203B41FA5}">
                      <a16:colId xmlns:a16="http://schemas.microsoft.com/office/drawing/2014/main" val="2970168599"/>
                    </a:ext>
                  </a:extLst>
                </a:gridCol>
                <a:gridCol w="856140">
                  <a:extLst>
                    <a:ext uri="{9D8B030D-6E8A-4147-A177-3AD203B41FA5}">
                      <a16:colId xmlns:a16="http://schemas.microsoft.com/office/drawing/2014/main" val="3009002003"/>
                    </a:ext>
                  </a:extLst>
                </a:gridCol>
                <a:gridCol w="856140">
                  <a:extLst>
                    <a:ext uri="{9D8B030D-6E8A-4147-A177-3AD203B41FA5}">
                      <a16:colId xmlns:a16="http://schemas.microsoft.com/office/drawing/2014/main" val="2071753375"/>
                    </a:ext>
                  </a:extLst>
                </a:gridCol>
                <a:gridCol w="428071">
                  <a:extLst>
                    <a:ext uri="{9D8B030D-6E8A-4147-A177-3AD203B41FA5}">
                      <a16:colId xmlns:a16="http://schemas.microsoft.com/office/drawing/2014/main" val="3527956893"/>
                    </a:ext>
                  </a:extLst>
                </a:gridCol>
              </a:tblGrid>
              <a:tr h="349441">
                <a:tc>
                  <a:txBody>
                    <a:bodyPr/>
                    <a:lstStyle/>
                    <a:p>
                      <a:pPr algn="ctr" fontAlgn="b"/>
                      <a:r>
                        <a:rPr lang="pt-BR" sz="1000" b="0" i="0" u="none" strike="noStrike" dirty="0">
                          <a:solidFill>
                            <a:schemeClr val="bg2">
                              <a:lumMod val="50000"/>
                            </a:schemeClr>
                          </a:solidFill>
                          <a:effectLst/>
                          <a:latin typeface="Calibri" panose="020F0502020204030204" pitchFamily="34" charset="0"/>
                        </a:rPr>
                        <a:t>Não 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Recomendaria com ressalvas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Indiferente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Definitivamente 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Não</a:t>
                      </a:r>
                    </a:p>
                    <a:p>
                      <a:pPr algn="ctr" fontAlgn="b"/>
                      <a:r>
                        <a:rPr lang="pt-BR" sz="1000" b="0" i="0" u="none" strike="noStrike" dirty="0">
                          <a:solidFill>
                            <a:schemeClr val="bg2">
                              <a:lumMod val="50000"/>
                            </a:schemeClr>
                          </a:solidFill>
                          <a:effectLst/>
                          <a:latin typeface="Calibri" panose="020F0502020204030204" pitchFamily="34" charset="0"/>
                        </a:rPr>
                        <a:t>sei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7866756"/>
                  </a:ext>
                </a:extLst>
              </a:tr>
              <a:tr h="222059">
                <a:tc>
                  <a:txBody>
                    <a:bodyPr/>
                    <a:lstStyle/>
                    <a:p>
                      <a:pPr algn="ctr" rtl="0" fontAlgn="ctr">
                        <a:buNone/>
                      </a:pPr>
                      <a:r>
                        <a:rPr lang="pt-BR" sz="1000" b="0" i="0" u="none" strike="noStrike" dirty="0">
                          <a:solidFill>
                            <a:srgbClr val="404040"/>
                          </a:solidFill>
                          <a:effectLst/>
                          <a:latin typeface="Calibri" panose="020F0502020204030204" pitchFamily="34" charset="0"/>
                        </a:rPr>
                        <a:t>11,5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20,2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37,8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buNone/>
                      </a:pPr>
                      <a:r>
                        <a:rPr lang="pt-BR" sz="1000" b="0" i="0" u="none" strike="noStrike">
                          <a:solidFill>
                            <a:srgbClr val="404040"/>
                          </a:solidFill>
                          <a:effectLst/>
                          <a:latin typeface="Calibri" panose="020F0502020204030204" pitchFamily="34" charset="0"/>
                        </a:rPr>
                        <a:t>23,4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buNone/>
                      </a:pPr>
                      <a:r>
                        <a:rPr lang="pt-BR" sz="1000" b="0" i="0" u="none" strike="noStrike" dirty="0">
                          <a:solidFill>
                            <a:srgbClr val="404040"/>
                          </a:solidFill>
                          <a:effectLst/>
                          <a:latin typeface="Calibri" panose="020F0502020204030204" pitchFamily="34" charset="0"/>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9678748"/>
                  </a:ext>
                </a:extLst>
              </a:tr>
              <a:tr h="222059">
                <a:tc gridSpan="6">
                  <a:txBody>
                    <a:bodyPr/>
                    <a:lstStyle/>
                    <a:p>
                      <a:pPr algn="l" fontAlgn="b"/>
                      <a:r>
                        <a:rPr lang="pt-BR" sz="800" b="1" i="0" u="none" strike="noStrike" dirty="0">
                          <a:solidFill>
                            <a:schemeClr val="bg2">
                              <a:lumMod val="50000"/>
                            </a:schemeClr>
                          </a:solidFill>
                          <a:effectLst/>
                          <a:latin typeface="Calibri" panose="020F0502020204030204" pitchFamily="34" charset="0"/>
                        </a:rPr>
                        <a:t>FREQUÊNCIA</a:t>
                      </a:r>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extLst>
                  <a:ext uri="{0D108BD9-81ED-4DB2-BD59-A6C34878D82A}">
                    <a16:rowId xmlns:a16="http://schemas.microsoft.com/office/drawing/2014/main" val="540782612"/>
                  </a:ext>
                </a:extLst>
              </a:tr>
            </a:tbl>
          </a:graphicData>
        </a:graphic>
      </p:graphicFrame>
      <p:graphicFrame>
        <p:nvGraphicFramePr>
          <p:cNvPr id="3" name="Tabela 2">
            <a:extLst>
              <a:ext uri="{FF2B5EF4-FFF2-40B4-BE49-F238E27FC236}">
                <a16:creationId xmlns:a16="http://schemas.microsoft.com/office/drawing/2014/main" id="{EDE7BAF8-577F-CCDD-198E-0CB695F6F4C1}"/>
              </a:ext>
            </a:extLst>
          </p:cNvPr>
          <p:cNvGraphicFramePr>
            <a:graphicFrameLocks noGrp="1"/>
          </p:cNvGraphicFramePr>
          <p:nvPr>
            <p:extLst>
              <p:ext uri="{D42A27DB-BD31-4B8C-83A1-F6EECF244321}">
                <p14:modId xmlns:p14="http://schemas.microsoft.com/office/powerpoint/2010/main" val="3955304333"/>
              </p:ext>
            </p:extLst>
          </p:nvPr>
        </p:nvGraphicFramePr>
        <p:xfrm>
          <a:off x="72737" y="4797152"/>
          <a:ext cx="5981581" cy="580147"/>
        </p:xfrm>
        <a:graphic>
          <a:graphicData uri="http://schemas.openxmlformats.org/drawingml/2006/table">
            <a:tbl>
              <a:tblPr/>
              <a:tblGrid>
                <a:gridCol w="5981581">
                  <a:extLst>
                    <a:ext uri="{9D8B030D-6E8A-4147-A177-3AD203B41FA5}">
                      <a16:colId xmlns:a16="http://schemas.microsoft.com/office/drawing/2014/main" val="162966755"/>
                    </a:ext>
                  </a:extLst>
                </a:gridCol>
              </a:tblGrid>
              <a:tr h="199147">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430 </a:t>
                      </a:r>
                      <a:r>
                        <a:rPr lang="pt-BR" sz="1000" b="0" i="0" u="none" strike="noStrike" dirty="0">
                          <a:solidFill>
                            <a:schemeClr val="bg2">
                              <a:lumMod val="50000"/>
                            </a:schemeClr>
                          </a:solidFill>
                          <a:effectLst/>
                          <a:latin typeface="Calibri" panose="020F0502020204030204" pitchFamily="34" charset="0"/>
                        </a:rPr>
                        <a:t>| Margem de Erro: </a:t>
                      </a:r>
                      <a:r>
                        <a:rPr lang="pt-BR" sz="1000" b="1" i="0" u="none" strike="noStrike" dirty="0">
                          <a:solidFill>
                            <a:schemeClr val="bg2">
                              <a:lumMod val="50000"/>
                            </a:schemeClr>
                          </a:solidFill>
                          <a:effectLst/>
                          <a:latin typeface="Calibri" panose="020F0502020204030204" pitchFamily="34" charset="0"/>
                        </a:rPr>
                        <a:t>3.90.</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sei/Não tenho como avaliar:</a:t>
                      </a:r>
                      <a:r>
                        <a:rPr lang="pt-BR" sz="1000" b="1" i="0" u="none" strike="noStrike" dirty="0">
                          <a:solidFill>
                            <a:schemeClr val="bg2">
                              <a:lumMod val="50000"/>
                            </a:schemeClr>
                          </a:solidFill>
                          <a:effectLst/>
                          <a:latin typeface="Calibri" panose="020F0502020204030204" pitchFamily="34" charset="0"/>
                        </a:rPr>
                        <a:t> 6 entrevistados</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Nota¹: Resultados apresentados em percentual (%).</a:t>
                      </a:r>
                    </a:p>
                  </a:txBody>
                  <a:tcPr marL="9525" marR="9525" marT="9525" marB="0">
                    <a:lnL>
                      <a:noFill/>
                    </a:lnL>
                    <a:lnR>
                      <a:noFill/>
                    </a:lnR>
                    <a:lnT>
                      <a:noFill/>
                    </a:lnT>
                    <a:lnB>
                      <a:noFill/>
                    </a:lnB>
                  </a:tcPr>
                </a:tc>
                <a:extLst>
                  <a:ext uri="{0D108BD9-81ED-4DB2-BD59-A6C34878D82A}">
                    <a16:rowId xmlns:a16="http://schemas.microsoft.com/office/drawing/2014/main" val="990946733"/>
                  </a:ext>
                </a:extLst>
              </a:tr>
            </a:tbl>
          </a:graphicData>
        </a:graphic>
      </p:graphicFrame>
      <p:graphicFrame>
        <p:nvGraphicFramePr>
          <p:cNvPr id="12" name="Tabela 11">
            <a:extLst>
              <a:ext uri="{FF2B5EF4-FFF2-40B4-BE49-F238E27FC236}">
                <a16:creationId xmlns:a16="http://schemas.microsoft.com/office/drawing/2014/main" id="{4212B5AF-8CBE-8C18-1727-6E60DDB01CAE}"/>
              </a:ext>
            </a:extLst>
          </p:cNvPr>
          <p:cNvGraphicFramePr>
            <a:graphicFrameLocks noGrp="1"/>
          </p:cNvGraphicFramePr>
          <p:nvPr>
            <p:extLst>
              <p:ext uri="{D42A27DB-BD31-4B8C-83A1-F6EECF244321}">
                <p14:modId xmlns:p14="http://schemas.microsoft.com/office/powerpoint/2010/main" val="659273653"/>
              </p:ext>
            </p:extLst>
          </p:nvPr>
        </p:nvGraphicFramePr>
        <p:xfrm>
          <a:off x="6182682" y="1196752"/>
          <a:ext cx="5889982" cy="3605784"/>
        </p:xfrm>
        <a:graphic>
          <a:graphicData uri="http://schemas.openxmlformats.org/drawingml/2006/table">
            <a:tbl>
              <a:tblPr/>
              <a:tblGrid>
                <a:gridCol w="1065982">
                  <a:extLst>
                    <a:ext uri="{9D8B030D-6E8A-4147-A177-3AD203B41FA5}">
                      <a16:colId xmlns:a16="http://schemas.microsoft.com/office/drawing/2014/main" val="4043476719"/>
                    </a:ext>
                  </a:extLst>
                </a:gridCol>
                <a:gridCol w="972000">
                  <a:extLst>
                    <a:ext uri="{9D8B030D-6E8A-4147-A177-3AD203B41FA5}">
                      <a16:colId xmlns:a16="http://schemas.microsoft.com/office/drawing/2014/main" val="887322865"/>
                    </a:ext>
                  </a:extLst>
                </a:gridCol>
                <a:gridCol w="972000">
                  <a:extLst>
                    <a:ext uri="{9D8B030D-6E8A-4147-A177-3AD203B41FA5}">
                      <a16:colId xmlns:a16="http://schemas.microsoft.com/office/drawing/2014/main" val="3049385244"/>
                    </a:ext>
                  </a:extLst>
                </a:gridCol>
                <a:gridCol w="936000">
                  <a:extLst>
                    <a:ext uri="{9D8B030D-6E8A-4147-A177-3AD203B41FA5}">
                      <a16:colId xmlns:a16="http://schemas.microsoft.com/office/drawing/2014/main" val="3504795122"/>
                    </a:ext>
                  </a:extLst>
                </a:gridCol>
                <a:gridCol w="972000">
                  <a:extLst>
                    <a:ext uri="{9D8B030D-6E8A-4147-A177-3AD203B41FA5}">
                      <a16:colId xmlns:a16="http://schemas.microsoft.com/office/drawing/2014/main" val="4252080179"/>
                    </a:ext>
                  </a:extLst>
                </a:gridCol>
                <a:gridCol w="972000">
                  <a:extLst>
                    <a:ext uri="{9D8B030D-6E8A-4147-A177-3AD203B41FA5}">
                      <a16:colId xmlns:a16="http://schemas.microsoft.com/office/drawing/2014/main" val="2431796243"/>
                    </a:ext>
                  </a:extLst>
                </a:gridCol>
              </a:tblGrid>
              <a:tr h="394159">
                <a:tc>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Não </a:t>
                      </a:r>
                      <a:br>
                        <a:rPr lang="pt-BR" sz="1100" b="1" i="0" u="none" strike="noStrike" dirty="0">
                          <a:solidFill>
                            <a:schemeClr val="bg2">
                              <a:lumMod val="50000"/>
                            </a:schemeClr>
                          </a:solidFill>
                          <a:effectLst/>
                          <a:latin typeface="Calibri" panose="020F0502020204030204" pitchFamily="34" charset="0"/>
                        </a:rPr>
                      </a:br>
                      <a:r>
                        <a:rPr lang="pt-BR" sz="1100" b="1" i="0" u="none" strike="noStrike" dirty="0">
                          <a:solidFill>
                            <a:schemeClr val="bg2">
                              <a:lumMod val="50000"/>
                            </a:schemeClr>
                          </a:solidFill>
                          <a:effectLst/>
                          <a:latin typeface="Calibri" panose="020F0502020204030204" pitchFamily="34" charset="0"/>
                        </a:rPr>
                        <a:t>recomendaria</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Recomendaria com ressalvas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Indiferente</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rgbClr val="FFFFFF"/>
                          </a:solidFill>
                          <a:effectLst/>
                          <a:latin typeface="Calibri" panose="020F0502020204030204" pitchFamily="34" charset="0"/>
                        </a:rPr>
                        <a:t>Recomendaria</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ctr"/>
                      <a:r>
                        <a:rPr lang="pt-BR" sz="1100" b="1" i="0" u="none" strike="noStrike" dirty="0">
                          <a:solidFill>
                            <a:srgbClr val="FFFFFF"/>
                          </a:solidFill>
                          <a:effectLst/>
                          <a:latin typeface="Calibri" panose="020F0502020204030204" pitchFamily="34" charset="0"/>
                        </a:rPr>
                        <a:t>Definitivamente</a:t>
                      </a:r>
                      <a:br>
                        <a:rPr lang="pt-BR" sz="1100" b="1" i="0" u="none" strike="noStrike" dirty="0">
                          <a:solidFill>
                            <a:srgbClr val="FFFFFF"/>
                          </a:solidFill>
                          <a:effectLst/>
                          <a:latin typeface="Calibri" panose="020F0502020204030204" pitchFamily="34" charset="0"/>
                        </a:rPr>
                      </a:br>
                      <a:r>
                        <a:rPr lang="pt-BR" sz="1100" b="1" i="0" u="none" strike="noStrike" dirty="0">
                          <a:solidFill>
                            <a:srgbClr val="FFFFFF"/>
                          </a:solidFill>
                          <a:effectLst/>
                          <a:latin typeface="Calibri" panose="020F0502020204030204" pitchFamily="34" charset="0"/>
                        </a:rPr>
                        <a:t>recomendaria</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761320232"/>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7,5</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23,3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4,4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38,4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26,4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0039910"/>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64,8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4070874726"/>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14,0</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18,8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6,6</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38,4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22,1</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6443621"/>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60,5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829845903"/>
                  </a:ext>
                </a:extLst>
              </a:tr>
              <a:tr h="2957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0,0</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12,5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12,5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37,5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37,5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8085382"/>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75,0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89349785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15,0</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25,0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45,0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10,0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41129766"/>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a:solidFill>
                            <a:schemeClr val="bg2">
                              <a:lumMod val="50000"/>
                            </a:schemeClr>
                          </a:solidFill>
                          <a:effectLst/>
                          <a:latin typeface="Calibri" panose="020F0502020204030204" pitchFamily="34" charset="0"/>
                        </a:rPr>
                        <a:t>Positivo:</a:t>
                      </a: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55,00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66309028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9,1</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22,1</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33,8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31,2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3840701"/>
                  </a:ext>
                </a:extLst>
              </a:tr>
              <a:tr h="171569">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64,9</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666281502"/>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16,9</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20,2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42,7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18,0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5503933"/>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60,7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55035369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10,5</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20,3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38,3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23,3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29353387"/>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61,7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366452167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pt-BR" sz="1200" b="1" i="0" u="none" strike="noStrike" dirty="0">
                          <a:solidFill>
                            <a:srgbClr val="404040"/>
                          </a:solidFill>
                          <a:effectLst/>
                          <a:latin typeface="Calibri" panose="020F0502020204030204" pitchFamily="34" charset="0"/>
                        </a:rPr>
                        <a:t>11,6</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20,0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a:solidFill>
                            <a:srgbClr val="404040"/>
                          </a:solidFill>
                          <a:effectLst/>
                          <a:latin typeface="Calibri" panose="020F0502020204030204" pitchFamily="34" charset="0"/>
                        </a:rPr>
                        <a:t>7,4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36,8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24,2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4565186"/>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61,1</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185176404"/>
                  </a:ext>
                </a:extLst>
              </a:tr>
            </a:tbl>
          </a:graphicData>
        </a:graphic>
      </p:graphicFrame>
      <p:sp>
        <p:nvSpPr>
          <p:cNvPr id="10" name="Retângulo 9">
            <a:extLst>
              <a:ext uri="{FF2B5EF4-FFF2-40B4-BE49-F238E27FC236}">
                <a16:creationId xmlns:a16="http://schemas.microsoft.com/office/drawing/2014/main" id="{594FA14A-D6B2-E2F5-6559-6898DCF165B4}"/>
              </a:ext>
            </a:extLst>
          </p:cNvPr>
          <p:cNvSpPr/>
          <p:nvPr/>
        </p:nvSpPr>
        <p:spPr>
          <a:xfrm>
            <a:off x="10128448" y="1768889"/>
            <a:ext cx="1944016"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13" name="Retângulo 12">
            <a:extLst>
              <a:ext uri="{FF2B5EF4-FFF2-40B4-BE49-F238E27FC236}">
                <a16:creationId xmlns:a16="http://schemas.microsoft.com/office/drawing/2014/main" id="{A935D047-B198-2352-7B7F-B11EEEBC33D1}"/>
              </a:ext>
            </a:extLst>
          </p:cNvPr>
          <p:cNvSpPr/>
          <p:nvPr/>
        </p:nvSpPr>
        <p:spPr>
          <a:xfrm>
            <a:off x="10128448" y="3160018"/>
            <a:ext cx="1944016"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
        <p:nvSpPr>
          <p:cNvPr id="8" name="Retângulo 7">
            <a:extLst>
              <a:ext uri="{FF2B5EF4-FFF2-40B4-BE49-F238E27FC236}">
                <a16:creationId xmlns:a16="http://schemas.microsoft.com/office/drawing/2014/main" id="{3B04E0B4-A0FA-2B71-BBC1-9CC851545D85}"/>
              </a:ext>
            </a:extLst>
          </p:cNvPr>
          <p:cNvSpPr/>
          <p:nvPr/>
        </p:nvSpPr>
        <p:spPr>
          <a:xfrm>
            <a:off x="11136559" y="2608337"/>
            <a:ext cx="907205" cy="207275"/>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graphicFrame>
        <p:nvGraphicFramePr>
          <p:cNvPr id="20" name="Gráfico 19">
            <a:extLst>
              <a:ext uri="{FF2B5EF4-FFF2-40B4-BE49-F238E27FC236}">
                <a16:creationId xmlns:a16="http://schemas.microsoft.com/office/drawing/2014/main" id="{E1189237-BFF7-4D9A-878C-FE870B5F70BF}"/>
              </a:ext>
            </a:extLst>
          </p:cNvPr>
          <p:cNvGraphicFramePr>
            <a:graphicFrameLocks/>
          </p:cNvGraphicFramePr>
          <p:nvPr>
            <p:extLst>
              <p:ext uri="{D42A27DB-BD31-4B8C-83A1-F6EECF244321}">
                <p14:modId xmlns:p14="http://schemas.microsoft.com/office/powerpoint/2010/main" val="2373902934"/>
              </p:ext>
            </p:extLst>
          </p:nvPr>
        </p:nvGraphicFramePr>
        <p:xfrm>
          <a:off x="-30581" y="2060848"/>
          <a:ext cx="4542405" cy="2034723"/>
        </p:xfrm>
        <a:graphic>
          <a:graphicData uri="http://schemas.openxmlformats.org/drawingml/2006/chart">
            <c:chart xmlns:c="http://schemas.openxmlformats.org/drawingml/2006/chart" xmlns:r="http://schemas.openxmlformats.org/officeDocument/2006/relationships" r:id="rId4"/>
          </a:graphicData>
        </a:graphic>
      </p:graphicFrame>
      <p:sp>
        <p:nvSpPr>
          <p:cNvPr id="21" name="Retângulo 20">
            <a:extLst>
              <a:ext uri="{FF2B5EF4-FFF2-40B4-BE49-F238E27FC236}">
                <a16:creationId xmlns:a16="http://schemas.microsoft.com/office/drawing/2014/main" id="{4FD48AFB-932F-32CF-A74F-1D214EA11BF5}"/>
              </a:ext>
            </a:extLst>
          </p:cNvPr>
          <p:cNvSpPr/>
          <p:nvPr/>
        </p:nvSpPr>
        <p:spPr>
          <a:xfrm>
            <a:off x="10106636" y="2815612"/>
            <a:ext cx="1944016"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pt-BR" dirty="0">
              <a:solidFill>
                <a:prstClr val="white"/>
              </a:solidFill>
              <a:latin typeface="Calibri" panose="020F0502020204030204"/>
            </a:endParaRPr>
          </a:p>
        </p:txBody>
      </p:sp>
    </p:spTree>
    <p:extLst>
      <p:ext uri="{BB962C8B-B14F-4D97-AF65-F5344CB8AC3E}">
        <p14:creationId xmlns:p14="http://schemas.microsoft.com/office/powerpoint/2010/main" val="2375476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DA4AA2C-E9D6-DAD5-4B4A-3122061A06A4}"/>
              </a:ext>
            </a:extLst>
          </p:cNvPr>
          <p:cNvSpPr txBox="1"/>
          <p:nvPr/>
        </p:nvSpPr>
        <p:spPr>
          <a:xfrm>
            <a:off x="0" y="1142912"/>
            <a:ext cx="12191999" cy="4302892"/>
          </a:xfrm>
          <a:prstGeom prst="rect">
            <a:avLst/>
          </a:prstGeom>
          <a:noFill/>
          <a:effectLst/>
        </p:spPr>
        <p:txBody>
          <a:bodyPr wrap="square" lIns="100760" tIns="50379" rIns="100760" bIns="50379" rtlCol="0">
            <a:spAutoFit/>
          </a:bodyPr>
          <a:lstStyle/>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dirty="0">
                <a:solidFill>
                  <a:schemeClr val="tx1">
                    <a:lumMod val="75000"/>
                    <a:lumOff val="25000"/>
                  </a:schemeClr>
                </a:solidFill>
                <a:latin typeface="Calibri" panose="020F0502020204030204"/>
                <a:cs typeface="+mn-cs"/>
              </a:rPr>
              <a:t>Analisando o desempenho do plano </a:t>
            </a:r>
            <a:r>
              <a:rPr lang="pt-BR" sz="1400" b="1" dirty="0">
                <a:solidFill>
                  <a:schemeClr val="tx1">
                    <a:lumMod val="75000"/>
                    <a:lumOff val="25000"/>
                  </a:schemeClr>
                </a:solidFill>
                <a:latin typeface="Calibri" panose="020F0502020204030204"/>
                <a:ea typeface="Cambria" panose="02040503050406030204" pitchFamily="18" charset="0"/>
                <a:cs typeface="+mn-cs"/>
              </a:rPr>
              <a:t>METRUS</a:t>
            </a:r>
            <a:r>
              <a:rPr lang="pt-BR" sz="1400" dirty="0">
                <a:solidFill>
                  <a:schemeClr val="tx1">
                    <a:lumMod val="75000"/>
                    <a:lumOff val="25000"/>
                  </a:schemeClr>
                </a:solidFill>
                <a:latin typeface="Calibri" panose="020F0502020204030204"/>
                <a:cs typeface="+mn-cs"/>
              </a:rPr>
              <a:t>, referindo-se a aspectos que investigam a satisfação do beneficiário (questões com 5 gradientes) observamos que quatro dos cinco os atributos entraram em patamar de </a:t>
            </a:r>
            <a:r>
              <a:rPr lang="pt-BR" sz="1400" b="1" dirty="0">
                <a:solidFill>
                  <a:schemeClr val="tx1">
                    <a:lumMod val="75000"/>
                    <a:lumOff val="25000"/>
                  </a:schemeClr>
                </a:solidFill>
                <a:latin typeface="Calibri" panose="020F0502020204030204"/>
                <a:cs typeface="+mn-cs"/>
              </a:rPr>
              <a:t>Não conformidade</a:t>
            </a:r>
            <a:r>
              <a:rPr lang="pt-BR" sz="1400" dirty="0">
                <a:solidFill>
                  <a:schemeClr val="tx1">
                    <a:lumMod val="75000"/>
                    <a:lumOff val="25000"/>
                  </a:schemeClr>
                </a:solidFill>
                <a:latin typeface="Calibri" panose="020F0502020204030204"/>
                <a:cs typeface="+mn-cs"/>
              </a:rPr>
              <a:t>.</a:t>
            </a: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endParaRPr lang="pt-BR" sz="1100"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dirty="0">
                <a:solidFill>
                  <a:schemeClr val="tx1">
                    <a:lumMod val="75000"/>
                    <a:lumOff val="25000"/>
                  </a:schemeClr>
                </a:solidFill>
                <a:latin typeface="Calibri" panose="020F0502020204030204"/>
                <a:cs typeface="+mn-cs"/>
              </a:rPr>
              <a:t>O melhor desempenho ocorreu na questão 4, que </a:t>
            </a:r>
            <a:r>
              <a:rPr lang="pt-BR" sz="1400" dirty="0">
                <a:solidFill>
                  <a:schemeClr val="tx1">
                    <a:lumMod val="75000"/>
                    <a:lumOff val="25000"/>
                  </a:schemeClr>
                </a:solidFill>
                <a:latin typeface="Calibri" panose="020F0502020204030204" pitchFamily="34" charset="0"/>
                <a:cs typeface="Calibri" panose="020F0502020204030204" pitchFamily="34" charset="0"/>
              </a:rPr>
              <a:t>avalia toda a atenção em saúde recebida</a:t>
            </a:r>
            <a:r>
              <a:rPr lang="pt-BR" sz="1400" dirty="0">
                <a:solidFill>
                  <a:schemeClr val="tx1">
                    <a:lumMod val="75000"/>
                    <a:lumOff val="25000"/>
                  </a:schemeClr>
                </a:solidFill>
                <a:latin typeface="Calibri" panose="020F0502020204030204"/>
                <a:cs typeface="+mn-cs"/>
              </a:rPr>
              <a:t>, classificada</a:t>
            </a:r>
            <a:r>
              <a:rPr lang="pt-BR" sz="1400" b="1" dirty="0">
                <a:solidFill>
                  <a:schemeClr val="tx1">
                    <a:lumMod val="75000"/>
                    <a:lumOff val="25000"/>
                  </a:schemeClr>
                </a:solidFill>
                <a:latin typeface="Calibri" panose="020F0502020204030204"/>
                <a:cs typeface="+mn-cs"/>
              </a:rPr>
              <a:t> </a:t>
            </a:r>
            <a:r>
              <a:rPr lang="pt-BR" sz="1400" dirty="0">
                <a:solidFill>
                  <a:schemeClr val="tx1">
                    <a:lumMod val="75000"/>
                    <a:lumOff val="25000"/>
                  </a:schemeClr>
                </a:solidFill>
                <a:latin typeface="Calibri" panose="020F0502020204030204"/>
                <a:cs typeface="+mn-cs"/>
              </a:rPr>
              <a:t>no patamar de </a:t>
            </a:r>
            <a:r>
              <a:rPr lang="pt-BR" sz="1400" b="1" dirty="0">
                <a:solidFill>
                  <a:schemeClr val="tx1">
                    <a:lumMod val="75000"/>
                    <a:lumOff val="25000"/>
                  </a:schemeClr>
                </a:solidFill>
                <a:latin typeface="Calibri" panose="020F0502020204030204"/>
                <a:cs typeface="+mn-cs"/>
              </a:rPr>
              <a:t>Conformidade,</a:t>
            </a:r>
            <a:r>
              <a:rPr lang="pt-BR" sz="1400" dirty="0">
                <a:solidFill>
                  <a:schemeClr val="tx1">
                    <a:lumMod val="75000"/>
                    <a:lumOff val="25000"/>
                  </a:schemeClr>
                </a:solidFill>
                <a:latin typeface="Calibri" panose="020F0502020204030204"/>
                <a:cs typeface="+mn-cs"/>
              </a:rPr>
              <a:t> com </a:t>
            </a:r>
            <a:r>
              <a:rPr lang="pt-BR" sz="1400" b="1" dirty="0">
                <a:solidFill>
                  <a:schemeClr val="tx1">
                    <a:lumMod val="75000"/>
                    <a:lumOff val="25000"/>
                  </a:schemeClr>
                </a:solidFill>
                <a:latin typeface="Calibri" panose="020F0502020204030204"/>
                <a:cs typeface="+mn-cs"/>
              </a:rPr>
              <a:t>85,3%</a:t>
            </a:r>
            <a:r>
              <a:rPr lang="pt-BR" sz="1400" dirty="0">
                <a:solidFill>
                  <a:schemeClr val="tx1">
                    <a:lumMod val="75000"/>
                    <a:lumOff val="25000"/>
                  </a:schemeClr>
                </a:solidFill>
                <a:latin typeface="Calibri" panose="020F0502020204030204"/>
                <a:cs typeface="+mn-cs"/>
              </a:rPr>
              <a:t>. </a:t>
            </a:r>
          </a:p>
          <a:p>
            <a:pPr marL="171450" indent="-171450" algn="just" fontAlgn="auto">
              <a:spcBef>
                <a:spcPts val="0"/>
              </a:spcBef>
              <a:spcAft>
                <a:spcPts val="600"/>
              </a:spcAft>
              <a:buClr>
                <a:schemeClr val="tx1">
                  <a:lumMod val="75000"/>
                  <a:lumOff val="25000"/>
                </a:schemeClr>
              </a:buClr>
              <a:buFont typeface="Wingdings" panose="05000000000000000000" pitchFamily="2" charset="2"/>
              <a:buChar char="v"/>
            </a:pPr>
            <a:endParaRPr lang="pt-BR" sz="1100"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dirty="0">
                <a:solidFill>
                  <a:schemeClr val="tx1">
                    <a:lumMod val="75000"/>
                    <a:lumOff val="25000"/>
                  </a:schemeClr>
                </a:solidFill>
                <a:latin typeface="Calibri" panose="020F0502020204030204"/>
                <a:cs typeface="+mn-cs"/>
              </a:rPr>
              <a:t>O menor desempenho ocorreu na questão 5, que se refere a facilidade de acesso à lista de prestadores de serviços credenciados pelo plano de saúde, classificada no patamar de </a:t>
            </a:r>
            <a:r>
              <a:rPr lang="pt-BR" sz="1400" b="1" dirty="0">
                <a:solidFill>
                  <a:schemeClr val="tx1">
                    <a:lumMod val="75000"/>
                    <a:lumOff val="25000"/>
                  </a:schemeClr>
                </a:solidFill>
                <a:latin typeface="Calibri" panose="020F0502020204030204"/>
                <a:cs typeface="+mn-cs"/>
              </a:rPr>
              <a:t>Não</a:t>
            </a:r>
            <a:r>
              <a:rPr lang="pt-BR" sz="1400" dirty="0">
                <a:solidFill>
                  <a:schemeClr val="tx1">
                    <a:lumMod val="75000"/>
                    <a:lumOff val="25000"/>
                  </a:schemeClr>
                </a:solidFill>
                <a:latin typeface="Calibri" panose="020F0502020204030204"/>
                <a:cs typeface="+mn-cs"/>
              </a:rPr>
              <a:t> </a:t>
            </a:r>
            <a:r>
              <a:rPr lang="pt-BR" sz="1400" b="1" dirty="0">
                <a:solidFill>
                  <a:schemeClr val="tx1">
                    <a:lumMod val="75000"/>
                    <a:lumOff val="25000"/>
                  </a:schemeClr>
                </a:solidFill>
                <a:latin typeface="Calibri" panose="020F0502020204030204"/>
                <a:cs typeface="+mn-cs"/>
              </a:rPr>
              <a:t>conformidade,</a:t>
            </a:r>
            <a:r>
              <a:rPr lang="pt-BR" sz="1400" dirty="0">
                <a:solidFill>
                  <a:schemeClr val="tx1">
                    <a:lumMod val="75000"/>
                    <a:lumOff val="25000"/>
                  </a:schemeClr>
                </a:solidFill>
                <a:latin typeface="Calibri" panose="020F0502020204030204"/>
                <a:cs typeface="+mn-cs"/>
              </a:rPr>
              <a:t> com </a:t>
            </a:r>
            <a:r>
              <a:rPr lang="pt-BR" sz="1400" b="1" dirty="0">
                <a:solidFill>
                  <a:schemeClr val="tx1">
                    <a:lumMod val="75000"/>
                    <a:lumOff val="25000"/>
                  </a:schemeClr>
                </a:solidFill>
                <a:latin typeface="Calibri" panose="020F0502020204030204"/>
                <a:cs typeface="+mn-cs"/>
              </a:rPr>
              <a:t>62,7%</a:t>
            </a:r>
            <a:r>
              <a:rPr lang="pt-BR" sz="1400" dirty="0">
                <a:solidFill>
                  <a:schemeClr val="tx1">
                    <a:lumMod val="75000"/>
                    <a:lumOff val="25000"/>
                  </a:schemeClr>
                </a:solidFill>
                <a:latin typeface="Calibri" panose="020F0502020204030204"/>
                <a:cs typeface="+mn-cs"/>
              </a:rPr>
              <a:t>. </a:t>
            </a:r>
          </a:p>
          <a:p>
            <a:pPr marL="171450" indent="-171450" algn="just" fontAlgn="auto">
              <a:spcBef>
                <a:spcPts val="0"/>
              </a:spcBef>
              <a:spcAft>
                <a:spcPts val="600"/>
              </a:spcAft>
              <a:buClr>
                <a:schemeClr val="tx1">
                  <a:lumMod val="75000"/>
                  <a:lumOff val="25000"/>
                </a:schemeClr>
              </a:buClr>
              <a:buFont typeface="Wingdings" panose="05000000000000000000" pitchFamily="2" charset="2"/>
              <a:buChar char="v"/>
            </a:pPr>
            <a:endParaRPr lang="pt-BR" sz="1100"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b="1" dirty="0">
                <a:solidFill>
                  <a:schemeClr val="tx1">
                    <a:lumMod val="75000"/>
                    <a:lumOff val="25000"/>
                  </a:schemeClr>
                </a:solidFill>
                <a:latin typeface="Calibri" panose="020F0502020204030204"/>
                <a:cs typeface="+mn-cs"/>
              </a:rPr>
              <a:t>Ponto de atenção </a:t>
            </a:r>
            <a:r>
              <a:rPr lang="pt-BR" sz="1400" dirty="0">
                <a:solidFill>
                  <a:schemeClr val="tx1">
                    <a:lumMod val="75000"/>
                    <a:lumOff val="25000"/>
                  </a:schemeClr>
                </a:solidFill>
                <a:latin typeface="Calibri" panose="020F0502020204030204"/>
                <a:cs typeface="+mn-cs"/>
              </a:rPr>
              <a:t>ao viés de baixa nas cinco questões relativas à satisfação, isto é, o percentual de respostas </a:t>
            </a:r>
            <a:r>
              <a:rPr lang="pt-BR" sz="1400" b="1" dirty="0">
                <a:solidFill>
                  <a:schemeClr val="tx1">
                    <a:lumMod val="75000"/>
                    <a:lumOff val="25000"/>
                  </a:schemeClr>
                </a:solidFill>
                <a:latin typeface="Calibri" panose="020F0502020204030204"/>
                <a:cs typeface="+mn-cs"/>
              </a:rPr>
              <a:t>Bom</a:t>
            </a:r>
            <a:r>
              <a:rPr lang="pt-BR" sz="1400" dirty="0">
                <a:solidFill>
                  <a:schemeClr val="tx1">
                    <a:lumMod val="75000"/>
                    <a:lumOff val="25000"/>
                  </a:schemeClr>
                </a:solidFill>
                <a:latin typeface="Calibri" panose="020F0502020204030204"/>
                <a:cs typeface="+mn-cs"/>
              </a:rPr>
              <a:t> é maior que </a:t>
            </a:r>
            <a:r>
              <a:rPr lang="pt-BR" sz="1400" b="1" dirty="0">
                <a:solidFill>
                  <a:schemeClr val="tx1">
                    <a:lumMod val="75000"/>
                    <a:lumOff val="25000"/>
                  </a:schemeClr>
                </a:solidFill>
                <a:latin typeface="Calibri" panose="020F0502020204030204"/>
                <a:cs typeface="+mn-cs"/>
              </a:rPr>
              <a:t>Muito bom</a:t>
            </a:r>
            <a:r>
              <a:rPr lang="pt-BR" sz="1400" dirty="0">
                <a:solidFill>
                  <a:schemeClr val="tx1">
                    <a:lumMod val="75000"/>
                    <a:lumOff val="25000"/>
                  </a:schemeClr>
                </a:solidFill>
                <a:latin typeface="Calibri" panose="020F0502020204030204"/>
                <a:cs typeface="+mn-cs"/>
              </a:rPr>
              <a:t>, o que indica probabilidade de migração da satisfação para não satisfação. </a:t>
            </a:r>
          </a:p>
          <a:p>
            <a:pPr marL="171450" indent="-171450" algn="just" fontAlgn="auto">
              <a:spcBef>
                <a:spcPts val="0"/>
              </a:spcBef>
              <a:spcAft>
                <a:spcPts val="600"/>
              </a:spcAft>
              <a:buClr>
                <a:schemeClr val="tx1">
                  <a:lumMod val="75000"/>
                  <a:lumOff val="25000"/>
                </a:schemeClr>
              </a:buClr>
              <a:buFont typeface="Wingdings" panose="05000000000000000000" pitchFamily="2" charset="2"/>
              <a:buChar char="v"/>
            </a:pPr>
            <a:endParaRPr lang="pt-BR" sz="1100" b="1"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dirty="0">
                <a:solidFill>
                  <a:schemeClr val="tx1">
                    <a:lumMod val="75000"/>
                    <a:lumOff val="25000"/>
                  </a:schemeClr>
                </a:solidFill>
                <a:latin typeface="Calibri" panose="020F0502020204030204"/>
                <a:cs typeface="+mn-cs"/>
              </a:rPr>
              <a:t>A avaliação do plano atingiu </a:t>
            </a:r>
            <a:r>
              <a:rPr lang="pt-BR" sz="1400" b="1" dirty="0">
                <a:solidFill>
                  <a:schemeClr val="tx1">
                    <a:lumMod val="75000"/>
                    <a:lumOff val="25000"/>
                  </a:schemeClr>
                </a:solidFill>
                <a:latin typeface="Calibri" panose="020F0502020204030204"/>
                <a:cs typeface="+mn-cs"/>
              </a:rPr>
              <a:t>74,5%</a:t>
            </a:r>
            <a:r>
              <a:rPr lang="pt-BR" sz="1400" dirty="0">
                <a:solidFill>
                  <a:schemeClr val="tx1">
                    <a:lumMod val="75000"/>
                    <a:lumOff val="25000"/>
                  </a:schemeClr>
                </a:solidFill>
                <a:latin typeface="Calibri" panose="020F0502020204030204"/>
                <a:cs typeface="+mn-cs"/>
              </a:rPr>
              <a:t> de satisfação geral, classificando este atributo dentro da </a:t>
            </a:r>
            <a:r>
              <a:rPr lang="pt-BR" sz="1400" b="1" dirty="0">
                <a:solidFill>
                  <a:schemeClr val="tx1">
                    <a:lumMod val="75000"/>
                    <a:lumOff val="25000"/>
                  </a:schemeClr>
                </a:solidFill>
                <a:latin typeface="Calibri" panose="020F0502020204030204"/>
                <a:cs typeface="+mn-cs"/>
              </a:rPr>
              <a:t>Não</a:t>
            </a:r>
            <a:r>
              <a:rPr lang="pt-BR" sz="1400" dirty="0">
                <a:solidFill>
                  <a:schemeClr val="tx1">
                    <a:lumMod val="75000"/>
                    <a:lumOff val="25000"/>
                  </a:schemeClr>
                </a:solidFill>
                <a:latin typeface="Calibri" panose="020F0502020204030204"/>
                <a:cs typeface="+mn-cs"/>
              </a:rPr>
              <a:t> </a:t>
            </a:r>
            <a:r>
              <a:rPr lang="pt-BR" sz="1400" b="1" dirty="0">
                <a:solidFill>
                  <a:schemeClr val="tx1">
                    <a:lumMod val="75000"/>
                    <a:lumOff val="25000"/>
                  </a:schemeClr>
                </a:solidFill>
                <a:latin typeface="Calibri" panose="020F0502020204030204"/>
                <a:cs typeface="+mn-cs"/>
              </a:rPr>
              <a:t>conformidade. </a:t>
            </a:r>
            <a:r>
              <a:rPr lang="pt-BR" sz="1400" dirty="0">
                <a:solidFill>
                  <a:schemeClr val="tx1">
                    <a:lumMod val="75000"/>
                    <a:lumOff val="25000"/>
                  </a:schemeClr>
                </a:solidFill>
                <a:latin typeface="Calibri" panose="020F0502020204030204"/>
                <a:cs typeface="+mn-cs"/>
              </a:rPr>
              <a:t>Um ponto importante a ser citado, é que apresenta </a:t>
            </a:r>
            <a:r>
              <a:rPr lang="pt-BR" sz="1400" b="1" dirty="0">
                <a:solidFill>
                  <a:schemeClr val="tx1">
                    <a:lumMod val="75000"/>
                    <a:lumOff val="25000"/>
                  </a:schemeClr>
                </a:solidFill>
                <a:latin typeface="Calibri" panose="020F0502020204030204"/>
                <a:cs typeface="+mn-cs"/>
              </a:rPr>
              <a:t>5% </a:t>
            </a:r>
            <a:r>
              <a:rPr lang="pt-BR" sz="1400" dirty="0">
                <a:solidFill>
                  <a:schemeClr val="tx1">
                    <a:lumMod val="75000"/>
                    <a:lumOff val="25000"/>
                  </a:schemeClr>
                </a:solidFill>
                <a:latin typeface="Calibri" panose="020F0502020204030204"/>
                <a:cs typeface="+mn-cs"/>
              </a:rPr>
              <a:t>de insatisfeitos (soma de </a:t>
            </a:r>
            <a:r>
              <a:rPr lang="pt-BR" sz="1400" b="1" dirty="0">
                <a:solidFill>
                  <a:schemeClr val="tx1">
                    <a:lumMod val="75000"/>
                    <a:lumOff val="25000"/>
                  </a:schemeClr>
                </a:solidFill>
                <a:latin typeface="Calibri" panose="020F0502020204030204"/>
                <a:cs typeface="+mn-cs"/>
              </a:rPr>
              <a:t>Muito Ruim </a:t>
            </a:r>
            <a:r>
              <a:rPr lang="pt-BR" sz="1400" dirty="0">
                <a:solidFill>
                  <a:schemeClr val="tx1">
                    <a:lumMod val="75000"/>
                    <a:lumOff val="25000"/>
                  </a:schemeClr>
                </a:solidFill>
                <a:latin typeface="Calibri" panose="020F0502020204030204"/>
                <a:cs typeface="+mn-cs"/>
              </a:rPr>
              <a:t>e </a:t>
            </a:r>
            <a:r>
              <a:rPr lang="pt-BR" sz="1400" b="1" dirty="0">
                <a:solidFill>
                  <a:schemeClr val="tx1">
                    <a:lumMod val="75000"/>
                    <a:lumOff val="25000"/>
                  </a:schemeClr>
                </a:solidFill>
                <a:latin typeface="Calibri" panose="020F0502020204030204"/>
                <a:cs typeface="+mn-cs"/>
              </a:rPr>
              <a:t>Ruim</a:t>
            </a:r>
            <a:r>
              <a:rPr lang="pt-BR" sz="1400" dirty="0">
                <a:solidFill>
                  <a:schemeClr val="tx1">
                    <a:lumMod val="75000"/>
                    <a:lumOff val="25000"/>
                  </a:schemeClr>
                </a:solidFill>
                <a:latin typeface="Calibri" panose="020F0502020204030204"/>
                <a:cs typeface="+mn-cs"/>
              </a:rPr>
              <a:t>), logo a não satisfação está concentrada na neutralidade (</a:t>
            </a:r>
            <a:r>
              <a:rPr lang="pt-BR" sz="1400" b="1" dirty="0">
                <a:solidFill>
                  <a:schemeClr val="tx1">
                    <a:lumMod val="75000"/>
                    <a:lumOff val="25000"/>
                  </a:schemeClr>
                </a:solidFill>
                <a:latin typeface="Calibri" panose="020F0502020204030204"/>
                <a:cs typeface="+mn-cs"/>
              </a:rPr>
              <a:t>Regular 20,5%</a:t>
            </a:r>
            <a:r>
              <a:rPr lang="pt-BR" sz="1400" dirty="0">
                <a:solidFill>
                  <a:schemeClr val="tx1">
                    <a:lumMod val="75000"/>
                    <a:lumOff val="25000"/>
                  </a:schemeClr>
                </a:solidFill>
                <a:latin typeface="Calibri" panose="020F0502020204030204"/>
                <a:cs typeface="+mn-cs"/>
              </a:rPr>
              <a:t>).</a:t>
            </a:r>
            <a:endParaRPr lang="pt-BR" sz="1400" b="1"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endParaRPr lang="pt-BR" sz="1100" b="1" dirty="0">
              <a:solidFill>
                <a:schemeClr val="tx1">
                  <a:lumMod val="75000"/>
                  <a:lumOff val="25000"/>
                </a:schemeClr>
              </a:solidFill>
              <a:latin typeface="Calibri" panose="020F0502020204030204"/>
              <a:cs typeface="+mn-cs"/>
            </a:endParaRPr>
          </a:p>
          <a:p>
            <a:pPr marL="285750" indent="-285750" algn="just" fontAlgn="auto">
              <a:spcBef>
                <a:spcPts val="0"/>
              </a:spcBef>
              <a:spcAft>
                <a:spcPts val="600"/>
              </a:spcAft>
              <a:buClr>
                <a:schemeClr val="tx1">
                  <a:lumMod val="75000"/>
                  <a:lumOff val="25000"/>
                </a:schemeClr>
              </a:buClr>
              <a:buFont typeface="Wingdings" panose="05000000000000000000" pitchFamily="2" charset="2"/>
              <a:buChar char="v"/>
            </a:pPr>
            <a:r>
              <a:rPr lang="pt-BR" sz="1400" dirty="0">
                <a:solidFill>
                  <a:schemeClr val="tx1">
                    <a:lumMod val="75000"/>
                    <a:lumOff val="25000"/>
                  </a:schemeClr>
                </a:solidFill>
                <a:latin typeface="Calibri" panose="020F0502020204030204"/>
                <a:cs typeface="+mn-cs"/>
              </a:rPr>
              <a:t>Por fim, em relação a recomendação do plano, temos um percentual positivo de </a:t>
            </a:r>
            <a:r>
              <a:rPr lang="pt-BR" sz="1400" b="1" dirty="0">
                <a:solidFill>
                  <a:schemeClr val="tx1">
                    <a:lumMod val="75000"/>
                    <a:lumOff val="25000"/>
                  </a:schemeClr>
                </a:solidFill>
                <a:latin typeface="Calibri" panose="020F0502020204030204"/>
                <a:cs typeface="+mn-cs"/>
              </a:rPr>
              <a:t>62,1%</a:t>
            </a:r>
            <a:r>
              <a:rPr lang="pt-BR" sz="1400" dirty="0">
                <a:solidFill>
                  <a:schemeClr val="tx1">
                    <a:lumMod val="75000"/>
                    <a:lumOff val="25000"/>
                  </a:schemeClr>
                </a:solidFill>
                <a:latin typeface="Calibri" panose="020F0502020204030204"/>
                <a:cs typeface="+mn-cs"/>
              </a:rPr>
              <a:t>. Analisando a taxa de recomendação nota-se que ela não acompanha a avaliação geral do plano, a diferença entre elas é de aproximadamente </a:t>
            </a:r>
            <a:r>
              <a:rPr lang="pt-BR" sz="1400" b="1" dirty="0">
                <a:solidFill>
                  <a:schemeClr val="tx1">
                    <a:lumMod val="75000"/>
                    <a:lumOff val="25000"/>
                  </a:schemeClr>
                </a:solidFill>
                <a:latin typeface="Calibri" panose="020F0502020204030204"/>
                <a:cs typeface="+mn-cs"/>
              </a:rPr>
              <a:t>12,4pp</a:t>
            </a:r>
            <a:r>
              <a:rPr lang="pt-BR" sz="1400" dirty="0">
                <a:solidFill>
                  <a:schemeClr val="tx1">
                    <a:lumMod val="75000"/>
                    <a:lumOff val="25000"/>
                  </a:schemeClr>
                </a:solidFill>
                <a:latin typeface="Calibri" panose="020F0502020204030204"/>
                <a:cs typeface="+mn-cs"/>
              </a:rPr>
              <a:t>. Nesse sentido, realizar ações que melhorem os atributos analisados poderão, inclusive, aumentar o nível de recomendação que os beneficiários fazem do plano de saúde.</a:t>
            </a:r>
          </a:p>
        </p:txBody>
      </p:sp>
    </p:spTree>
    <p:extLst>
      <p:ext uri="{BB962C8B-B14F-4D97-AF65-F5344CB8AC3E}">
        <p14:creationId xmlns:p14="http://schemas.microsoft.com/office/powerpoint/2010/main" val="386520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8727-926B-FCB3-4699-0483F2325F3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E6D7733A-6F12-4DEC-BEAD-D6F3051E8C92}"/>
              </a:ext>
            </a:extLst>
          </p:cNvPr>
          <p:cNvPicPr>
            <a:picLocks noChangeAspect="1"/>
          </p:cNvPicPr>
          <p:nvPr/>
        </p:nvPicPr>
        <p:blipFill>
          <a:blip r:embed="rId2"/>
          <a:stretch>
            <a:fillRect/>
          </a:stretch>
        </p:blipFill>
        <p:spPr>
          <a:xfrm>
            <a:off x="0" y="0"/>
            <a:ext cx="10032706" cy="6686799"/>
          </a:xfrm>
          <a:prstGeom prst="rect">
            <a:avLst/>
          </a:prstGeom>
        </p:spPr>
      </p:pic>
      <p:sp>
        <p:nvSpPr>
          <p:cNvPr id="3" name="Retângulo de cantos arredondados 13">
            <a:extLst>
              <a:ext uri="{FF2B5EF4-FFF2-40B4-BE49-F238E27FC236}">
                <a16:creationId xmlns:a16="http://schemas.microsoft.com/office/drawing/2014/main" id="{FA998CE5-A31F-7FCC-F0FD-58FCD3CC713F}"/>
              </a:ext>
            </a:extLst>
          </p:cNvPr>
          <p:cNvSpPr/>
          <p:nvPr/>
        </p:nvSpPr>
        <p:spPr>
          <a:xfrm>
            <a:off x="4201145" y="4509120"/>
            <a:ext cx="6071319" cy="1866954"/>
          </a:xfrm>
          <a:prstGeom prst="roundRect">
            <a:avLst/>
          </a:prstGeom>
          <a:solidFill>
            <a:srgbClr val="007762">
              <a:alpha val="4588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544" dirty="0">
                <a:solidFill>
                  <a:schemeClr val="bg1"/>
                </a:solidFill>
                <a:latin typeface="Arial Rounded MT Bold" panose="020F0704030504030204" pitchFamily="34" charset="0"/>
              </a:rPr>
              <a:t>Obrigado!</a:t>
            </a:r>
          </a:p>
        </p:txBody>
      </p:sp>
      <p:sp>
        <p:nvSpPr>
          <p:cNvPr id="9" name="Retângulo 8">
            <a:extLst>
              <a:ext uri="{FF2B5EF4-FFF2-40B4-BE49-F238E27FC236}">
                <a16:creationId xmlns:a16="http://schemas.microsoft.com/office/drawing/2014/main" id="{A3CFBAC9-93A0-92D5-3FF6-0C45FBA8769F}"/>
              </a:ext>
            </a:extLst>
          </p:cNvPr>
          <p:cNvSpPr/>
          <p:nvPr/>
        </p:nvSpPr>
        <p:spPr>
          <a:xfrm>
            <a:off x="10023005" y="0"/>
            <a:ext cx="2168995"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9536F7C1-45B9-4224-316E-ECD4F39AE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16" y="5460724"/>
            <a:ext cx="1213129" cy="1196748"/>
          </a:xfrm>
          <a:prstGeom prst="rect">
            <a:avLst/>
          </a:prstGeom>
        </p:spPr>
      </p:pic>
      <p:cxnSp>
        <p:nvCxnSpPr>
          <p:cNvPr id="12" name="Conector reto 11">
            <a:extLst>
              <a:ext uri="{FF2B5EF4-FFF2-40B4-BE49-F238E27FC236}">
                <a16:creationId xmlns:a16="http://schemas.microsoft.com/office/drawing/2014/main" id="{2BA830F6-0028-26B2-B510-FD53FC882A04}"/>
              </a:ext>
            </a:extLst>
          </p:cNvPr>
          <p:cNvCxnSpPr>
            <a:cxnSpLocks/>
          </p:cNvCxnSpPr>
          <p:nvPr/>
        </p:nvCxnSpPr>
        <p:spPr>
          <a:xfrm>
            <a:off x="10023005" y="6741368"/>
            <a:ext cx="2168995" cy="0"/>
          </a:xfrm>
          <a:prstGeom prst="line">
            <a:avLst/>
          </a:prstGeom>
          <a:ln w="57150">
            <a:solidFill>
              <a:srgbClr val="007762"/>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4817D640-83DA-0564-D35B-54871E0550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3647" y="416498"/>
            <a:ext cx="2087160" cy="50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64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D8AB6E8-5BB3-B85B-C8C4-F4DE8F60EB9D}"/>
              </a:ext>
            </a:extLst>
          </p:cNvPr>
          <p:cNvSpPr txBox="1"/>
          <p:nvPr/>
        </p:nvSpPr>
        <p:spPr>
          <a:xfrm>
            <a:off x="191344" y="1267306"/>
            <a:ext cx="11809311" cy="1184940"/>
          </a:xfrm>
          <a:prstGeom prst="rect">
            <a:avLst/>
          </a:prstGeom>
          <a:solidFill>
            <a:schemeClr val="bg1">
              <a:lumMod val="95000"/>
            </a:schemeClr>
          </a:solidFill>
        </p:spPr>
        <p:txBody>
          <a:bodyPr wrap="square">
            <a:spAutoFit/>
          </a:bodyPr>
          <a:lstStyle/>
          <a:p>
            <a:pPr algn="just">
              <a:buClr>
                <a:schemeClr val="tx1">
                  <a:lumMod val="50000"/>
                  <a:lumOff val="50000"/>
                </a:schemeClr>
              </a:buClr>
            </a:pP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400" b="1" dirty="0">
                <a:solidFill>
                  <a:schemeClr val="bg2">
                    <a:lumMod val="50000"/>
                  </a:schemeClr>
                </a:solidFill>
                <a:latin typeface="Calibri" panose="020F0502020204030204" pitchFamily="34" charset="0"/>
                <a:cs typeface="Calibri" panose="020F0502020204030204" pitchFamily="34" charset="0"/>
              </a:rPr>
              <a:t>Quantidade de abordagens ao beneficiário:</a:t>
            </a:r>
          </a:p>
          <a:p>
            <a:pPr algn="just">
              <a:buClr>
                <a:schemeClr val="tx1">
                  <a:lumMod val="50000"/>
                  <a:lumOff val="50000"/>
                </a:schemeClr>
              </a:buClr>
            </a:pPr>
            <a:endParaRPr lang="pt-BR" sz="6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endParaRPr lang="pt-BR" sz="3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Através de sistemas automatizados é feito o controle e todas as tentativas sem sucesso são classificadas com o motivo que impossibilitou a coleta da pesquisa, envio de link para a participação online e a quantidade de tentativas de contato por telefone e com um mesmo beneficiário é controlada e limitada a 20 tentativas. Para este corte levamos em consideração nossa expertise e dados de mercado, que mostram que de forma geral a efetividade (chance de sucesso no contato) torna-se menor a medida que o número de tentativas aumenta, até 10 tentativas temos uma chance boa de sucesso, de 11 a 20 tentativas a probabilidade é média e acima de 20 tentativas a efetividade é muito baixa, por isso nosso limite a 20 tentativas. </a:t>
            </a:r>
          </a:p>
        </p:txBody>
      </p:sp>
      <p:sp>
        <p:nvSpPr>
          <p:cNvPr id="4" name="CaixaDeTexto 3">
            <a:extLst>
              <a:ext uri="{FF2B5EF4-FFF2-40B4-BE49-F238E27FC236}">
                <a16:creationId xmlns:a16="http://schemas.microsoft.com/office/drawing/2014/main" id="{FBCC796B-3F33-F4DE-34B5-EBF9FDF54D9D}"/>
              </a:ext>
            </a:extLst>
          </p:cNvPr>
          <p:cNvSpPr txBox="1"/>
          <p:nvPr/>
        </p:nvSpPr>
        <p:spPr>
          <a:xfrm>
            <a:off x="1007" y="2905780"/>
            <a:ext cx="12192000" cy="3457357"/>
          </a:xfrm>
          <a:prstGeom prst="rect">
            <a:avLst/>
          </a:prstGeom>
          <a:noFill/>
        </p:spPr>
        <p:txBody>
          <a:bodyPr wrap="square">
            <a:spAutoFit/>
          </a:bodyPr>
          <a:lstStyle/>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mn-cs"/>
              </a:rPr>
              <a:t>Especificação das medidas previstas no planejamento para identificação de participação fraudulenta ou desatenta:</a:t>
            </a:r>
          </a:p>
          <a:p>
            <a:pPr algn="just" fontAlgn="auto">
              <a:spcBef>
                <a:spcPts val="0"/>
              </a:spcBef>
              <a:spcAft>
                <a:spcPts val="0"/>
              </a:spcAft>
              <a:buClr>
                <a:prstClr val="black">
                  <a:lumMod val="50000"/>
                  <a:lumOff val="50000"/>
                </a:prstClr>
              </a:buClr>
            </a:pPr>
            <a:endParaRPr lang="pt-BR" sz="1400" dirty="0">
              <a:solidFill>
                <a:schemeClr val="bg2">
                  <a:lumMod val="50000"/>
                </a:schemeClr>
              </a:solidFill>
              <a:latin typeface="Calibri" panose="020F0502020204030204"/>
              <a:cs typeface="+mn-cs"/>
            </a:endParaRP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O sistema de monitoramento, controle e garantia da qualidade do IBRC é composto de algumas etapas que propiciam a efetividade do propósito de garantir a entrega exata do que foi planejado, bem como prevenir, identificar e remover participação fraudulenta ou desatenta, para o caso de pesquisas 100% web, são:</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1 – Efetividade funcional dos sistemas</a:t>
            </a:r>
          </a:p>
          <a:p>
            <a:pPr marL="342900" lvl="0" algn="just">
              <a:spcAft>
                <a:spcPts val="800"/>
              </a:spcAft>
              <a:buFont typeface="Wingdings" panose="05000000000000000000" pitchFamily="2" charset="2"/>
              <a:buChar char=""/>
              <a:tabLst>
                <a:tab pos="457200" algn="l"/>
              </a:tabLs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Conferência dupla do sistema informatizado onde são imputados lista de clientes e formulário de pesquisa – front office de pesquisa, antes do início do projeto, garantindo assim que tudo que chegue aos sistemas de disparo web (e-mail, WhatsApp, SMS, etc.), esteja 100% conforme;</a:t>
            </a:r>
          </a:p>
          <a:p>
            <a:pPr marL="342900" lvl="0" algn="just">
              <a:spcAft>
                <a:spcPts val="800"/>
              </a:spcAft>
              <a:buFont typeface="Wingdings" panose="05000000000000000000" pitchFamily="2" charset="2"/>
              <a:buChar char=""/>
              <a:tabLst>
                <a:tab pos="457200" algn="l"/>
              </a:tabLs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Conferência diária por turno (duas vezes, às 8 e 14h) do adequado funcionamento dos sistemas de disparo web (e-mail, WhatsApp, SMS, etc.), verificando se estão fluindo dentro do planejado, bem como acompanhamento dos relatórios de efetividade de entrega;</a:t>
            </a:r>
          </a:p>
          <a:p>
            <a:pPr marL="342900" lvl="0" algn="just">
              <a:spcAft>
                <a:spcPts val="800"/>
              </a:spcAft>
              <a:buFont typeface="Wingdings" panose="05000000000000000000" pitchFamily="2" charset="2"/>
              <a:buChar char=""/>
              <a:tabLst>
                <a:tab pos="457200" algn="l"/>
              </a:tabLs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100% da equipe de manejo web, a qual opera as ferramentas; é treinada presencialmente por instrutor da qualidade, com presença de coordenador ou gerente do projeto;</a:t>
            </a:r>
          </a:p>
          <a:p>
            <a:pPr marL="342900" lvl="0" algn="just">
              <a:spcAft>
                <a:spcPts val="800"/>
              </a:spcAft>
              <a:buFont typeface="Wingdings" panose="05000000000000000000" pitchFamily="2" charset="2"/>
              <a:buChar char=""/>
              <a:tabLst>
                <a:tab pos="457200" algn="l"/>
              </a:tabLs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100% das possíveis não conformidades no funcionamento dos sistemas de disparo web, porventura encontradas nas conferências diárias, são alvo de correção imediata pela equipe de TI do IBRC e, se necessário, com suporte técnico dos fornecedores das respectivas ferramentas, que estão entre as mais conceituadas do mercado;</a:t>
            </a:r>
          </a:p>
          <a:p>
            <a:pPr marL="342900" lvl="0" algn="just">
              <a:spcAft>
                <a:spcPts val="800"/>
              </a:spcAft>
              <a:buFont typeface="Wingdings" panose="05000000000000000000" pitchFamily="2" charset="2"/>
              <a:buChar char=""/>
              <a:tabLst>
                <a:tab pos="457200" algn="l"/>
              </a:tabLs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Após a correção, é realizado acompanhamento com medição de hora em hora, por 24 horas, para garantir que o funcionamento adequado tenha se restabelecido.</a:t>
            </a:r>
          </a:p>
        </p:txBody>
      </p:sp>
      <p:pic>
        <p:nvPicPr>
          <p:cNvPr id="5" name="Gráfico 4" descr="Call center">
            <a:extLst>
              <a:ext uri="{FF2B5EF4-FFF2-40B4-BE49-F238E27FC236}">
                <a16:creationId xmlns:a16="http://schemas.microsoft.com/office/drawing/2014/main" id="{F853DE9C-564C-1F21-4EC6-652E7DFBD1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24744"/>
            <a:ext cx="550800" cy="550800"/>
          </a:xfrm>
          <a:prstGeom prst="rect">
            <a:avLst/>
          </a:prstGeom>
        </p:spPr>
      </p:pic>
    </p:spTree>
    <p:extLst>
      <p:ext uri="{BB962C8B-B14F-4D97-AF65-F5344CB8AC3E}">
        <p14:creationId xmlns:p14="http://schemas.microsoft.com/office/powerpoint/2010/main" val="399622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0713A6F-EED5-92F8-50EA-0BAC918A0364}"/>
              </a:ext>
            </a:extLst>
          </p:cNvPr>
          <p:cNvSpPr txBox="1"/>
          <p:nvPr/>
        </p:nvSpPr>
        <p:spPr>
          <a:xfrm>
            <a:off x="0" y="1029211"/>
            <a:ext cx="12192000" cy="5488682"/>
          </a:xfrm>
          <a:prstGeom prst="rect">
            <a:avLst/>
          </a:prstGeom>
          <a:noFill/>
        </p:spPr>
        <p:txBody>
          <a:bodyPr wrap="square">
            <a:spAutoFit/>
          </a:bodyPr>
          <a:lstStyle/>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2 – Efetividade de alcance do público target. </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Há três formas de fazer as pesquisas chegarem ao público target pelos canais web, uma reativa onde a iniciativa de envio do link para acesso ao formulário de pesquisa é do instituto, de forma privada a um canal exclusivo do beneficiário, que apenas reage acessando, e duas proativas, onde o link é disponibilizado de forma pública, por exemplo, no site da operadora, em comunicados, em locais de grande circulação como hospitais e ambulatórios, E nesse caso a proatividade é do beneficiário que precisa acessar e seguir para o formulário, que são:</a:t>
            </a:r>
          </a:p>
          <a:p>
            <a:pPr algn="just">
              <a:spcAft>
                <a:spcPts val="800"/>
              </a:spcAft>
            </a:pPr>
            <a:endParaRPr lang="pt-BR" sz="12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pt-BR" sz="1200" b="1" u="sng" kern="100" dirty="0">
                <a:effectLst/>
                <a:latin typeface="Calibri" panose="020F0502020204030204" pitchFamily="34" charset="0"/>
                <a:ea typeface="Calibri" panose="020F0502020204030204" pitchFamily="34" charset="0"/>
                <a:cs typeface="Times New Roman" panose="02020603050405020304" pitchFamily="18" charset="0"/>
              </a:rPr>
              <a:t>Acesso reativo</a:t>
            </a: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2.1 - O envio de links exclusivos (personalizados, individuais) para cada beneficiário por meio de diferentes canais como SMS, WhatsApp e/ou e-mail. Esses links são controlados por um registro único associado ao ID, identificador único do cliente, registrado na plataforma IBRC. Após a conclusão da entrevista, os dados coletados são armazenados em bancos de dados restritos, e os links utilizados são imediatamente desativados, impedindo qualquer tentativa de reutilização.</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200" b="1" u="sng" kern="100" dirty="0">
                <a:effectLst/>
                <a:latin typeface="Calibri" panose="020F0502020204030204" pitchFamily="34" charset="0"/>
                <a:ea typeface="Calibri" panose="020F0502020204030204" pitchFamily="34" charset="0"/>
                <a:cs typeface="Times New Roman" panose="02020603050405020304" pitchFamily="18" charset="0"/>
              </a:rPr>
              <a:t>Acesso proativo</a:t>
            </a: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2.2 – Acesso proativo por link geral (coletivo, não personalizado)</a:t>
            </a: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br>
              <a:rPr lang="pt-BR" sz="1200" kern="100" dirty="0">
                <a:effectLst/>
                <a:latin typeface="Calibri" panose="020F0502020204030204" pitchFamily="34" charset="0"/>
                <a:ea typeface="Calibri" panose="020F0502020204030204" pitchFamily="34" charset="0"/>
                <a:cs typeface="Times New Roman" panose="02020603050405020304" pitchFamily="18" charset="0"/>
              </a:rPr>
            </a:b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No caso do acesso público, por meio de links gerais disponibilizados em site da operadora, comunicados ou pontos de grande circulação, adotamos mecanismos adicionais de segurança para garantir a efetividade e confiabilidade das respostas. O processo se dá da seguinte forma:</a:t>
            </a:r>
          </a:p>
          <a:p>
            <a:pPr marL="342900" lvl="0" algn="just">
              <a:spcAft>
                <a:spcPts val="800"/>
              </a:spcAft>
              <a:buSzPts val="1000"/>
              <a:buFont typeface="Symbol" panose="05050102010706020507" pitchFamily="18" charset="2"/>
              <a:buChar char=""/>
              <a:tabLst>
                <a:tab pos="457200" algn="l"/>
              </a:tabLs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Validação em dois fatores:</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ao acessar o link, o beneficiário precisa inserir o CPF, e em seguida é solicitado que confirme o seu nome. Essas informações são automaticamente validadas junto ao banco de dados da operadora de saúde. Apenas quando ambos os dados coincidem com os registros, o acesso ao formulário é liberado.</a:t>
            </a:r>
          </a:p>
          <a:p>
            <a:pPr marL="342900" lvl="0" algn="just">
              <a:spcAft>
                <a:spcPts val="800"/>
              </a:spcAft>
              <a:buSzPts val="1000"/>
              <a:buFont typeface="Symbol" panose="05050102010706020507" pitchFamily="18" charset="2"/>
              <a:buChar char=""/>
              <a:tabLst>
                <a:tab pos="457200" algn="l"/>
              </a:tabLs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Bloqueio de duplicidade:</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após a finalização da pesquisa por um CPF, qualquer nova tentativa de acesso com o mesmo CPF é automaticamente bloqueada, com indicação de que aquela pesquisa já foi respondida. Isso garante unicidade de resposta.</a:t>
            </a:r>
          </a:p>
          <a:p>
            <a:pPr algn="just">
              <a:spcAft>
                <a:spcPts val="800"/>
              </a:spcAft>
            </a:pP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spcAft>
                <a:spcPts val="800"/>
              </a:spcAft>
              <a:buFont typeface="Wingdings" panose="05000000000000000000" pitchFamily="2" charset="2"/>
              <a:buChar char=""/>
              <a:tabLst>
                <a:tab pos="457200" algn="l"/>
              </a:tabLst>
            </a:pP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564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0713A6F-EED5-92F8-50EA-0BAC918A0364}"/>
              </a:ext>
            </a:extLst>
          </p:cNvPr>
          <p:cNvSpPr txBox="1"/>
          <p:nvPr/>
        </p:nvSpPr>
        <p:spPr>
          <a:xfrm>
            <a:off x="0" y="1029211"/>
            <a:ext cx="12192000" cy="6181179"/>
          </a:xfrm>
          <a:prstGeom prst="rect">
            <a:avLst/>
          </a:prstGeom>
          <a:noFill/>
        </p:spPr>
        <p:txBody>
          <a:bodyPr wrap="square">
            <a:spAutoFit/>
          </a:bodyPr>
          <a:lstStyle/>
          <a:p>
            <a:pPr algn="just" fontAlgn="auto">
              <a:spcBef>
                <a:spcPts val="0"/>
              </a:spcBef>
              <a:spcAft>
                <a:spcPts val="0"/>
              </a:spcAft>
              <a:buClr>
                <a:prstClr val="black">
                  <a:lumMod val="50000"/>
                  <a:lumOff val="50000"/>
                </a:prstClr>
              </a:buClr>
            </a:pPr>
            <a:endParaRPr lang="pt-BR" sz="300" dirty="0">
              <a:solidFill>
                <a:schemeClr val="bg2">
                  <a:lumMod val="50000"/>
                </a:schemeClr>
              </a:solidFill>
              <a:latin typeface="Calibri" panose="020F0502020204030204"/>
              <a:cs typeface="+mn-cs"/>
            </a:endParaRPr>
          </a:p>
          <a:p>
            <a:pPr marL="342900" lvl="0" algn="just">
              <a:spcAft>
                <a:spcPts val="800"/>
              </a:spcAft>
              <a:buSzPts val="1000"/>
              <a:buFont typeface="Symbol" panose="05050102010706020507" pitchFamily="18" charset="2"/>
              <a:buChar char=""/>
              <a:tabLst>
                <a:tab pos="457200" algn="l"/>
              </a:tabLs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Rastreamento de IP e geolocalização:</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todo acesso é registrado com o </a:t>
            </a: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IP da máquina/dispositivo</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utilizado, e </a:t>
            </a: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geolocalização aproximada</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o que permite identificar padrões irregulares (como múltiplas respostas vindas de um mesmo IP), prevenindo possíveis tentativas de fraude, inclusive por parte de quem detenha os dados cadastrais.</a:t>
            </a:r>
          </a:p>
          <a:p>
            <a:pPr marL="342900" lvl="0" algn="just">
              <a:spcAft>
                <a:spcPts val="800"/>
              </a:spcAft>
              <a:buSzPts val="1000"/>
              <a:buFont typeface="Symbol" panose="05050102010706020507" pitchFamily="18" charset="2"/>
              <a:buChar char=""/>
              <a:tabLst>
                <a:tab pos="457200" algn="l"/>
              </a:tabLs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Alarmes de inconsistência:</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caso ocorra tentativa de utilização indevida, por exemplo, se a operadora responder no lugar de um beneficiário, o próprio cliente, ao tentar acessar posteriormente e encontrar seu CPF já utilizado, terá motivo para reportar. Isso gera um alerta imediato e reforça a robustez do mecanismo de segurança. </a:t>
            </a:r>
          </a:p>
          <a:p>
            <a:pPr algn="just">
              <a:spcAft>
                <a:spcPts val="800"/>
              </a:spcAft>
            </a:pP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Em conjunto, esses fatores — validação em dois níveis (CPF + nome), rastreamento de IP, unicidade de resposta e alarmes automáticos — garantem que a pesquisa, mesmo em ambiente de acesso público, mantenha o nível de confiabilidade e proteção contra participações fraudulentas ou desatentas que o acesso reativo já proporciona de forma natural. O processo de segurança IBRC, coloca a pesquisa em um </a:t>
            </a: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nível de segurança compatível com as melhores práticas internacionais</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de validação, rastreabilidade e unicidade em </a:t>
            </a:r>
            <a:r>
              <a:rPr lang="pt-BR" sz="1200" kern="100" dirty="0" err="1">
                <a:effectLst/>
                <a:latin typeface="Calibri" panose="020F0502020204030204" pitchFamily="34" charset="0"/>
                <a:ea typeface="Calibri" panose="020F0502020204030204" pitchFamily="34" charset="0"/>
                <a:cs typeface="Times New Roman" panose="02020603050405020304" pitchFamily="18" charset="0"/>
              </a:rPr>
              <a:t>surveys</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digitais, e sem excesso ou demoradas verificações o que poderia interferir na efetividade da coleta, comprometendo o alcance amostral.</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200" b="1" kern="100" dirty="0">
                <a:effectLst/>
                <a:latin typeface="Calibri" panose="020F0502020204030204" pitchFamily="34" charset="0"/>
                <a:ea typeface="Calibri" panose="020F0502020204030204" pitchFamily="34" charset="0"/>
                <a:cs typeface="Times New Roman" panose="02020603050405020304" pitchFamily="18" charset="0"/>
              </a:rPr>
              <a:t>2.3 – Acesso ao formulário por QR </a:t>
            </a:r>
            <a:r>
              <a:rPr lang="pt-BR" sz="1200" b="1" kern="100" dirty="0" err="1">
                <a:effectLst/>
                <a:latin typeface="Calibri" panose="020F0502020204030204" pitchFamily="34" charset="0"/>
                <a:ea typeface="Calibri" panose="020F0502020204030204" pitchFamily="34" charset="0"/>
                <a:cs typeface="Times New Roman" panose="02020603050405020304" pitchFamily="18" charset="0"/>
              </a:rPr>
              <a:t>Code</a:t>
            </a: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br>
              <a:rPr lang="pt-BR" sz="1200" kern="100" dirty="0">
                <a:effectLst/>
                <a:latin typeface="Calibri" panose="020F0502020204030204" pitchFamily="34" charset="0"/>
                <a:ea typeface="Calibri" panose="020F0502020204030204" pitchFamily="34" charset="0"/>
                <a:cs typeface="Times New Roman" panose="02020603050405020304" pitchFamily="18" charset="0"/>
              </a:rPr>
            </a:b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Tem o mesmo funcionamento e os mesmos mecanismos de segurança descritos no item 2.2, uma vez que o QR </a:t>
            </a:r>
            <a:r>
              <a:rPr lang="pt-BR" sz="1200" kern="100" dirty="0" err="1">
                <a:effectLst/>
                <a:latin typeface="Calibri" panose="020F0502020204030204" pitchFamily="34" charset="0"/>
                <a:ea typeface="Calibri" panose="020F0502020204030204" pitchFamily="34" charset="0"/>
                <a:cs typeface="Times New Roman" panose="02020603050405020304" pitchFamily="18" charset="0"/>
              </a:rPr>
              <a:t>Code</a:t>
            </a: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é apenas outra forma de disponibilizar o link público de acesso ao formulário.</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Um fator extra se segurança, é que as respostas obtidas por meio da coleta online, independentemente da forma como o beneficiário acessa o link para responder a pesquisa, são submetidas a uma análise estatística do tempo de resposta. Respostas excessivamente rápidas ou lentas podem sugerir falta de atenção ou inconsistências. Dessa forma, avalia-se o tempo desde a primeira até a última pergunta do questionário. Qualquer tempo de resposta que exceda três desvios padrões em relação à média é descartado. Essa abordagem pressupõe que o tempo médio para a conclusão do questionário segue uma distribuição normal. Ao considerarmos a média mais ou menos três desvios padrões, garantimos uma avaliação estatisticamente robusta do tempo de resposta.  </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Toda interação onde é localizada uma não conformidade é descartada.</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pt-B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spcAft>
                <a:spcPts val="800"/>
              </a:spcAft>
              <a:buFont typeface="Wingdings" panose="05000000000000000000" pitchFamily="2" charset="2"/>
              <a:buChar char=""/>
              <a:tabLst>
                <a:tab pos="457200" algn="l"/>
              </a:tabLst>
            </a:pPr>
            <a:endParaRPr lang="pt-B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601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olha que horrivel">
            <a:extLst>
              <a:ext uri="{FF2B5EF4-FFF2-40B4-BE49-F238E27FC236}">
                <a16:creationId xmlns:a16="http://schemas.microsoft.com/office/drawing/2014/main" id="{A0D15BF2-D6DF-9B1C-1F5E-1C516633BF06}"/>
              </a:ext>
            </a:extLst>
          </p:cNvPr>
          <p:cNvSpPr>
            <a:spLocks noChangeAspect="1" noChangeArrowheads="1"/>
          </p:cNvSpPr>
          <p:nvPr/>
        </p:nvSpPr>
        <p:spPr bwMode="auto">
          <a:xfrm>
            <a:off x="6476461" y="3287129"/>
            <a:ext cx="32395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pt-BR" sz="1800" dirty="0">
              <a:solidFill>
                <a:prstClr val="black"/>
              </a:solidFill>
              <a:latin typeface="Calibri" panose="020F0502020204030204"/>
              <a:cs typeface="+mn-cs"/>
            </a:endParaRPr>
          </a:p>
        </p:txBody>
      </p:sp>
      <p:sp>
        <p:nvSpPr>
          <p:cNvPr id="8" name="CaixaDeTexto 7">
            <a:extLst>
              <a:ext uri="{FF2B5EF4-FFF2-40B4-BE49-F238E27FC236}">
                <a16:creationId xmlns:a16="http://schemas.microsoft.com/office/drawing/2014/main" id="{E9B9113E-5C60-C647-71DC-B73546E1B522}"/>
              </a:ext>
            </a:extLst>
          </p:cNvPr>
          <p:cNvSpPr txBox="1"/>
          <p:nvPr/>
        </p:nvSpPr>
        <p:spPr>
          <a:xfrm>
            <a:off x="248206" y="1444710"/>
            <a:ext cx="5591944" cy="3847207"/>
          </a:xfrm>
          <a:prstGeom prst="rect">
            <a:avLst/>
          </a:prstGeom>
          <a:solidFill>
            <a:sysClr val="window" lastClr="FFFFFF">
              <a:lumMod val="95000"/>
            </a:sysClr>
          </a:solidFill>
        </p:spPr>
        <p:txBody>
          <a:bodyPr wrap="square">
            <a:spAutoFit/>
          </a:bodyPr>
          <a:lstStyle/>
          <a:p>
            <a:pPr algn="just" fontAlgn="auto">
              <a:spcBef>
                <a:spcPts val="0"/>
              </a:spcBef>
              <a:spcAft>
                <a:spcPts val="0"/>
              </a:spcAft>
              <a:buClr>
                <a:prstClr val="black">
                  <a:lumMod val="50000"/>
                  <a:lumOff val="50000"/>
                </a:prstClr>
              </a:buClr>
              <a:defRPr/>
            </a:pPr>
            <a:r>
              <a:rPr lang="pt-BR" sz="1400" b="1" kern="0" dirty="0">
                <a:solidFill>
                  <a:schemeClr val="bg2">
                    <a:lumMod val="50000"/>
                  </a:schemeClr>
                </a:solidFill>
                <a:latin typeface="Calibri" panose="020F0502020204030204"/>
                <a:ea typeface="Cambria" panose="02040503050406030204" pitchFamily="18" charset="0"/>
                <a:cs typeface="+mn-cs"/>
              </a:rPr>
              <a:t>           Resultados da Análise Preliminar da Base de Dados:</a:t>
            </a:r>
          </a:p>
          <a:p>
            <a:pPr algn="just" fontAlgn="auto">
              <a:spcBef>
                <a:spcPts val="0"/>
              </a:spcBef>
              <a:spcAft>
                <a:spcPts val="0"/>
              </a:spcAft>
              <a:buClr>
                <a:prstClr val="black">
                  <a:lumMod val="50000"/>
                  <a:lumOff val="50000"/>
                </a:prstClr>
              </a:buClr>
              <a:defRPr/>
            </a:pPr>
            <a:endParaRPr lang="pt-BR" sz="1400" b="1" kern="0" dirty="0">
              <a:solidFill>
                <a:schemeClr val="bg2">
                  <a:lumMod val="50000"/>
                </a:schemeClr>
              </a:solidFill>
              <a:latin typeface="Calibri" panose="020F0502020204030204"/>
              <a:ea typeface="Cambria" panose="02040503050406030204" pitchFamily="18" charset="0"/>
              <a:cs typeface="+mn-cs"/>
            </a:endParaRPr>
          </a:p>
          <a:p>
            <a:pPr algn="just" fontAlgn="auto">
              <a:spcBef>
                <a:spcPts val="0"/>
              </a:spcBef>
              <a:spcAft>
                <a:spcPts val="0"/>
              </a:spcAft>
              <a:buClr>
                <a:prstClr val="black">
                  <a:lumMod val="50000"/>
                  <a:lumOff val="50000"/>
                </a:prstClr>
              </a:buClr>
              <a:defRPr/>
            </a:pPr>
            <a:r>
              <a:rPr lang="pt-BR" sz="1200" kern="0" dirty="0">
                <a:solidFill>
                  <a:schemeClr val="bg2">
                    <a:lumMod val="50000"/>
                  </a:schemeClr>
                </a:solidFill>
                <a:latin typeface="Calibri" panose="020F0502020204030204"/>
                <a:ea typeface="Cambria" panose="02040503050406030204" pitchFamily="18" charset="0"/>
                <a:cs typeface="+mn-cs"/>
              </a:rPr>
              <a:t>Ao conduzir a análise dos dados, implementamos uma abordagem abrangente de higienização, incluindo a depuração sistemática de registros inválidos. Dentre esses registros, destacam-se:</a:t>
            </a:r>
          </a:p>
          <a:p>
            <a:pPr algn="just" fontAlgn="auto">
              <a:spcBef>
                <a:spcPts val="0"/>
              </a:spcBef>
              <a:spcAft>
                <a:spcPts val="0"/>
              </a:spcAft>
              <a:buClr>
                <a:prstClr val="black">
                  <a:lumMod val="50000"/>
                  <a:lumOff val="50000"/>
                </a:prstClr>
              </a:buClr>
              <a:defRPr/>
            </a:pPr>
            <a:endParaRPr lang="pt-BR" sz="1200" kern="0" dirty="0">
              <a:solidFill>
                <a:schemeClr val="bg2">
                  <a:lumMod val="50000"/>
                </a:schemeClr>
              </a:solidFill>
              <a:latin typeface="Calibri" panose="020F0502020204030204"/>
              <a:ea typeface="Cambria" panose="02040503050406030204" pitchFamily="18" charset="0"/>
              <a:cs typeface="+mn-cs"/>
            </a:endParaRPr>
          </a:p>
          <a:p>
            <a:pPr algn="just" fontAlgn="auto">
              <a:spcBef>
                <a:spcPts val="0"/>
              </a:spcBef>
              <a:spcAft>
                <a:spcPts val="0"/>
              </a:spcAft>
              <a:buClr>
                <a:prstClr val="black">
                  <a:lumMod val="50000"/>
                  <a:lumOff val="50000"/>
                </a:prstClr>
              </a:buClr>
              <a:defRPr/>
            </a:pPr>
            <a:r>
              <a:rPr lang="pt-BR" sz="1200" kern="0" dirty="0">
                <a:solidFill>
                  <a:schemeClr val="bg2">
                    <a:lumMod val="50000"/>
                  </a:schemeClr>
                </a:solidFill>
                <a:latin typeface="Calibri" panose="020F0502020204030204"/>
                <a:ea typeface="Cambria" panose="02040503050406030204" pitchFamily="18" charset="0"/>
                <a:cs typeface="+mn-cs"/>
              </a:rPr>
              <a:t>No caso de contatos telefônicos, verificamos a presença de cadastros desprovidos de números de telefone, registros inválidos devido à ausência de DDD ou presença de caracteres numéricos insuficientes.</a:t>
            </a:r>
          </a:p>
          <a:p>
            <a:pPr algn="just" fontAlgn="auto">
              <a:spcBef>
                <a:spcPts val="0"/>
              </a:spcBef>
              <a:spcAft>
                <a:spcPts val="0"/>
              </a:spcAft>
              <a:buClr>
                <a:prstClr val="black">
                  <a:lumMod val="50000"/>
                  <a:lumOff val="50000"/>
                </a:prstClr>
              </a:buClr>
              <a:defRPr/>
            </a:pPr>
            <a:endParaRPr lang="pt-BR" sz="1200" kern="0" dirty="0">
              <a:solidFill>
                <a:schemeClr val="bg2">
                  <a:lumMod val="50000"/>
                </a:schemeClr>
              </a:solidFill>
              <a:latin typeface="Calibri" panose="020F0502020204030204"/>
              <a:ea typeface="Cambria" panose="02040503050406030204" pitchFamily="18" charset="0"/>
              <a:cs typeface="+mn-cs"/>
            </a:endParaRPr>
          </a:p>
          <a:p>
            <a:pPr algn="just" fontAlgn="auto">
              <a:spcBef>
                <a:spcPts val="0"/>
              </a:spcBef>
              <a:spcAft>
                <a:spcPts val="0"/>
              </a:spcAft>
              <a:buClr>
                <a:prstClr val="black">
                  <a:lumMod val="50000"/>
                  <a:lumOff val="50000"/>
                </a:prstClr>
              </a:buClr>
              <a:defRPr/>
            </a:pPr>
            <a:r>
              <a:rPr lang="pt-BR" sz="1200" kern="0" dirty="0">
                <a:solidFill>
                  <a:schemeClr val="bg2">
                    <a:lumMod val="50000"/>
                  </a:schemeClr>
                </a:solidFill>
                <a:latin typeface="Calibri" panose="020F0502020204030204"/>
                <a:ea typeface="Cambria" panose="02040503050406030204" pitchFamily="18" charset="0"/>
                <a:cs typeface="+mn-cs"/>
              </a:rPr>
              <a:t>Em relação aos contatos online, identificamos cadastros sem números de telefone para facilitar o envio de links por SMS e WhatsApp, bem como registros com falta de endereços de e-mail para a condução da pesquisa online.</a:t>
            </a:r>
          </a:p>
          <a:p>
            <a:pPr algn="just" fontAlgn="auto">
              <a:spcBef>
                <a:spcPts val="0"/>
              </a:spcBef>
              <a:spcAft>
                <a:spcPts val="0"/>
              </a:spcAft>
              <a:buClr>
                <a:prstClr val="black">
                  <a:lumMod val="50000"/>
                  <a:lumOff val="50000"/>
                </a:prstClr>
              </a:buClr>
              <a:defRPr/>
            </a:pPr>
            <a:endParaRPr lang="pt-BR" sz="1200" kern="0" dirty="0">
              <a:solidFill>
                <a:schemeClr val="bg2">
                  <a:lumMod val="50000"/>
                </a:schemeClr>
              </a:solidFill>
              <a:latin typeface="Calibri" panose="020F0502020204030204"/>
              <a:ea typeface="Cambria" panose="02040503050406030204" pitchFamily="18" charset="0"/>
              <a:cs typeface="+mn-cs"/>
            </a:endParaRPr>
          </a:p>
          <a:p>
            <a:pPr algn="just" fontAlgn="auto">
              <a:spcBef>
                <a:spcPts val="0"/>
              </a:spcBef>
              <a:spcAft>
                <a:spcPts val="0"/>
              </a:spcAft>
              <a:buClr>
                <a:prstClr val="black">
                  <a:lumMod val="50000"/>
                  <a:lumOff val="50000"/>
                </a:prstClr>
              </a:buClr>
              <a:defRPr/>
            </a:pPr>
            <a:r>
              <a:rPr lang="pt-BR" sz="1200" kern="0" dirty="0">
                <a:solidFill>
                  <a:schemeClr val="bg2">
                    <a:lumMod val="50000"/>
                  </a:schemeClr>
                </a:solidFill>
                <a:latin typeface="Calibri" panose="020F0502020204030204"/>
                <a:ea typeface="Cambria" panose="02040503050406030204" pitchFamily="18" charset="0"/>
                <a:cs typeface="+mn-cs"/>
              </a:rPr>
              <a:t>Após essa criteriosa higienização, constatamos a presença de dados suficientes para a condução eficaz da pesquisa, sem comprometer os parâmetros estabelecidos no estudo amostral.</a:t>
            </a:r>
          </a:p>
          <a:p>
            <a:pPr algn="just" fontAlgn="auto">
              <a:spcBef>
                <a:spcPts val="0"/>
              </a:spcBef>
              <a:spcAft>
                <a:spcPts val="0"/>
              </a:spcAft>
              <a:buClr>
                <a:prstClr val="black">
                  <a:lumMod val="50000"/>
                  <a:lumOff val="50000"/>
                </a:prstClr>
              </a:buClr>
              <a:defRPr/>
            </a:pPr>
            <a:endParaRPr lang="pt-BR" sz="1200" kern="0" dirty="0">
              <a:solidFill>
                <a:schemeClr val="bg2">
                  <a:lumMod val="50000"/>
                </a:schemeClr>
              </a:solidFill>
              <a:latin typeface="Calibri" panose="020F0502020204030204"/>
              <a:ea typeface="Cambria" panose="02040503050406030204" pitchFamily="18" charset="0"/>
              <a:cs typeface="+mn-cs"/>
            </a:endParaRPr>
          </a:p>
          <a:p>
            <a:pPr algn="just" fontAlgn="auto">
              <a:spcBef>
                <a:spcPts val="0"/>
              </a:spcBef>
              <a:spcAft>
                <a:spcPts val="0"/>
              </a:spcAft>
              <a:buClr>
                <a:prstClr val="black">
                  <a:lumMod val="50000"/>
                  <a:lumOff val="50000"/>
                </a:prstClr>
              </a:buClr>
              <a:defRPr/>
            </a:pPr>
            <a:r>
              <a:rPr lang="pt-BR" sz="1200" kern="0" dirty="0">
                <a:solidFill>
                  <a:schemeClr val="bg2">
                    <a:lumMod val="50000"/>
                  </a:schemeClr>
                </a:solidFill>
                <a:latin typeface="Calibri" panose="020F0502020204030204"/>
                <a:ea typeface="Cambria" panose="02040503050406030204" pitchFamily="18" charset="0"/>
                <a:cs typeface="+mn-cs"/>
              </a:rPr>
              <a:t>Ao longo da pesquisa em campo as analises se confirmaram, não sendo observadas inconsistências que justificasse uma revisão dos cadastros por parte da operadora.</a:t>
            </a:r>
            <a:endParaRPr lang="pt-BR" sz="1200" b="1" kern="0" dirty="0">
              <a:solidFill>
                <a:schemeClr val="bg2">
                  <a:lumMod val="50000"/>
                </a:schemeClr>
              </a:solidFill>
              <a:latin typeface="Calibri" panose="020F0502020204030204"/>
              <a:ea typeface="Verdana" panose="020B0604030504040204" pitchFamily="34" charset="0"/>
              <a:cs typeface="Times New Roman" panose="02020603050405020304" pitchFamily="18" charset="0"/>
            </a:endParaRPr>
          </a:p>
        </p:txBody>
      </p:sp>
      <p:pic>
        <p:nvPicPr>
          <p:cNvPr id="11" name="Picture 12" descr="Planejamento - ícones de esportes grátis">
            <a:extLst>
              <a:ext uri="{FF2B5EF4-FFF2-40B4-BE49-F238E27FC236}">
                <a16:creationId xmlns:a16="http://schemas.microsoft.com/office/drawing/2014/main" id="{E19315E0-B1A2-68C8-268C-DA4F1C9731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28" y="1318735"/>
            <a:ext cx="551051" cy="55105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CBFB932D-20D5-B460-DFE6-7AB486223536}"/>
              </a:ext>
            </a:extLst>
          </p:cNvPr>
          <p:cNvSpPr txBox="1"/>
          <p:nvPr/>
        </p:nvSpPr>
        <p:spPr>
          <a:xfrm>
            <a:off x="6167934" y="1784938"/>
            <a:ext cx="5832722" cy="3416320"/>
          </a:xfrm>
          <a:prstGeom prst="rect">
            <a:avLst/>
          </a:prstGeom>
          <a:noFill/>
        </p:spPr>
        <p:txBody>
          <a:bodyPr wrap="square">
            <a:spAutoFit/>
          </a:bodyPr>
          <a:lstStyle/>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População total:</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19.642 </a:t>
            </a:r>
            <a:r>
              <a:rPr lang="pt-BR" sz="1400" dirty="0">
                <a:solidFill>
                  <a:schemeClr val="bg2">
                    <a:lumMod val="50000"/>
                  </a:schemeClr>
                </a:solidFill>
                <a:latin typeface="Calibri" panose="020F0502020204030204"/>
                <a:cs typeface="Times New Roman" panose="02020603050405020304" pitchFamily="18" charset="0"/>
              </a:rPr>
              <a:t>Beneficiários </a:t>
            </a: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METRUS</a:t>
            </a:r>
            <a:endParaRPr lang="pt-BR" sz="14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endParaRPr lang="pt-BR" sz="1600"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População elegível à pesquisa:</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14.770 </a:t>
            </a:r>
            <a:r>
              <a:rPr lang="pt-BR" sz="1400" dirty="0">
                <a:solidFill>
                  <a:schemeClr val="bg2">
                    <a:lumMod val="50000"/>
                  </a:schemeClr>
                </a:solidFill>
                <a:latin typeface="Calibri" panose="020F0502020204030204"/>
                <a:cs typeface="Times New Roman" panose="02020603050405020304" pitchFamily="18" charset="0"/>
              </a:rPr>
              <a:t>maiores de 18 anos</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Planejamento da Pesquisa:</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06/02/2026</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Período de Campo:</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27/02/2026 a 02/04/2026</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Forma de coleta dos dados: </a:t>
            </a:r>
            <a:r>
              <a:rPr lang="pt-BR" sz="1400" dirty="0">
                <a:solidFill>
                  <a:schemeClr val="bg2">
                    <a:lumMod val="50000"/>
                  </a:schemeClr>
                </a:solidFill>
                <a:latin typeface="Calibri" panose="020F0502020204030204"/>
                <a:cs typeface="Calibri Light" panose="020F0302020204030204" pitchFamily="34" charset="0"/>
              </a:rPr>
              <a:t>Pesquisa telefônica (CATI) e online</a:t>
            </a:r>
            <a:r>
              <a:rPr lang="pt-BR" sz="1400" b="1" dirty="0">
                <a:solidFill>
                  <a:schemeClr val="bg2">
                    <a:lumMod val="50000"/>
                  </a:schemeClr>
                </a:solidFill>
                <a:latin typeface="Calibri" panose="020F0502020204030204"/>
                <a:cs typeface="Times New Roman" panose="02020603050405020304" pitchFamily="18" charset="0"/>
              </a:rPr>
              <a:t>. </a:t>
            </a:r>
            <a:r>
              <a:rPr lang="pt-BR" sz="1400" dirty="0">
                <a:solidFill>
                  <a:schemeClr val="bg2">
                    <a:lumMod val="50000"/>
                  </a:schemeClr>
                </a:solidFill>
                <a:latin typeface="Calibri" panose="020F0502020204030204"/>
                <a:cs typeface="Times New Roman" panose="02020603050405020304" pitchFamily="18" charset="0"/>
              </a:rPr>
              <a:t>Seguindo os códigos de ética </a:t>
            </a:r>
            <a:r>
              <a:rPr lang="pt-BR" sz="1400" b="1" dirty="0">
                <a:solidFill>
                  <a:schemeClr val="bg2">
                    <a:lumMod val="50000"/>
                  </a:schemeClr>
                </a:solidFill>
                <a:latin typeface="Calibri" panose="020F0502020204030204"/>
                <a:cs typeface="Times New Roman" panose="02020603050405020304" pitchFamily="18" charset="0"/>
              </a:rPr>
              <a:t>ASQ, ICC/ESOMAR </a:t>
            </a:r>
            <a:r>
              <a:rPr lang="pt-BR" sz="1400" dirty="0">
                <a:solidFill>
                  <a:schemeClr val="bg2">
                    <a:lumMod val="50000"/>
                  </a:schemeClr>
                </a:solidFill>
                <a:latin typeface="Calibri" panose="020F0502020204030204"/>
                <a:cs typeface="Times New Roman" panose="02020603050405020304" pitchFamily="18" charset="0"/>
              </a:rPr>
              <a:t>e a </a:t>
            </a:r>
            <a:r>
              <a:rPr lang="pt-BR" sz="1400" b="1" dirty="0">
                <a:solidFill>
                  <a:schemeClr val="bg2">
                    <a:lumMod val="50000"/>
                  </a:schemeClr>
                </a:solidFill>
                <a:latin typeface="Calibri" panose="020F0502020204030204"/>
                <a:cs typeface="Times New Roman" panose="02020603050405020304" pitchFamily="18" charset="0"/>
              </a:rPr>
              <a:t>norma ABNT NBR ISO 20.252</a:t>
            </a:r>
            <a:endParaRPr lang="pt-BR" sz="1600" b="1" dirty="0">
              <a:solidFill>
                <a:schemeClr val="bg2">
                  <a:lumMod val="50000"/>
                </a:schemeClr>
              </a:solidFill>
              <a:latin typeface="Calibri" panose="020F0502020204030204"/>
              <a:cs typeface="Times New Roman" panose="02020603050405020304" pitchFamily="18" charset="0"/>
            </a:endParaRPr>
          </a:p>
        </p:txBody>
      </p:sp>
    </p:spTree>
    <p:extLst>
      <p:ext uri="{BB962C8B-B14F-4D97-AF65-F5344CB8AC3E}">
        <p14:creationId xmlns:p14="http://schemas.microsoft.com/office/powerpoint/2010/main" val="240792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ângulo 30">
            <a:extLst>
              <a:ext uri="{FF2B5EF4-FFF2-40B4-BE49-F238E27FC236}">
                <a16:creationId xmlns:a16="http://schemas.microsoft.com/office/drawing/2014/main" id="{36493672-5825-AD8C-F67B-772AF519639F}"/>
              </a:ext>
            </a:extLst>
          </p:cNvPr>
          <p:cNvSpPr/>
          <p:nvPr/>
        </p:nvSpPr>
        <p:spPr>
          <a:xfrm>
            <a:off x="4863872" y="1127312"/>
            <a:ext cx="3600000" cy="2077492"/>
          </a:xfrm>
          <a:prstGeom prst="rect">
            <a:avLst/>
          </a:prstGeom>
          <a:solidFill>
            <a:sysClr val="window" lastClr="FFFFFF">
              <a:lumMod val="95000"/>
            </a:sysClr>
          </a:solidFill>
          <a:ln w="38100">
            <a:noFill/>
          </a:ln>
          <a:effectLst/>
        </p:spPr>
        <p:txBody>
          <a:bodyPr wrap="square">
            <a:spAutoFit/>
          </a:bodyPr>
          <a:lstStyle/>
          <a:p>
            <a:pPr algn="ctr" fontAlgn="auto">
              <a:spcBef>
                <a:spcPts val="0"/>
              </a:spcBef>
              <a:spcAft>
                <a:spcPts val="0"/>
              </a:spcAft>
              <a:defRPr/>
            </a:pPr>
            <a:endParaRPr lang="pt-BR" sz="1400" kern="0" spc="300" dirty="0">
              <a:solidFill>
                <a:schemeClr val="bg2">
                  <a:lumMod val="50000"/>
                </a:schemeClr>
              </a:solidFill>
              <a:latin typeface="Calibri" panose="020F0502020204030204"/>
              <a:cs typeface="Khmer UI" panose="020B0502040204020203" pitchFamily="34" charset="0"/>
            </a:endParaRPr>
          </a:p>
          <a:p>
            <a:pPr algn="ctr" fontAlgn="auto">
              <a:spcBef>
                <a:spcPts val="0"/>
              </a:spcBef>
              <a:spcAft>
                <a:spcPts val="0"/>
              </a:spcAft>
              <a:defRPr/>
            </a:pPr>
            <a:r>
              <a:rPr lang="pt-BR" sz="1400" kern="0" spc="300" dirty="0">
                <a:solidFill>
                  <a:schemeClr val="bg2">
                    <a:lumMod val="50000"/>
                  </a:schemeClr>
                </a:solidFill>
                <a:latin typeface="Calibri" panose="020F0502020204030204"/>
                <a:cs typeface="Khmer UI" panose="020B0502040204020203" pitchFamily="34" charset="0"/>
              </a:rPr>
              <a:t>TAXA DE RESPONDENTES</a:t>
            </a:r>
          </a:p>
          <a:p>
            <a:pPr algn="ctr" fontAlgn="auto">
              <a:spcBef>
                <a:spcPts val="0"/>
              </a:spcBef>
              <a:spcAft>
                <a:spcPts val="0"/>
              </a:spcAft>
              <a:defRPr/>
            </a:pPr>
            <a:r>
              <a:rPr lang="pt-BR" sz="5000" b="1" kern="0" spc="300" dirty="0">
                <a:solidFill>
                  <a:schemeClr val="bg2">
                    <a:lumMod val="50000"/>
                  </a:schemeClr>
                </a:solidFill>
                <a:latin typeface="Calibri" panose="020F0502020204030204"/>
                <a:cs typeface="Khmer UI" panose="020B0502040204020203" pitchFamily="34" charset="0"/>
              </a:rPr>
              <a:t>7,6</a:t>
            </a:r>
            <a:r>
              <a:rPr lang="pt-BR" sz="5000" b="1" kern="0" dirty="0">
                <a:solidFill>
                  <a:schemeClr val="bg2">
                    <a:lumMod val="50000"/>
                  </a:schemeClr>
                </a:solidFill>
                <a:latin typeface="Calibri" panose="020F0502020204030204"/>
                <a:cs typeface="Khmer UI" panose="020B0502040204020203" pitchFamily="34" charset="0"/>
              </a:rPr>
              <a:t>%</a:t>
            </a:r>
          </a:p>
          <a:p>
            <a:pPr algn="ctr" fontAlgn="auto">
              <a:spcBef>
                <a:spcPts val="0"/>
              </a:spcBef>
              <a:spcAft>
                <a:spcPts val="0"/>
              </a:spcAft>
              <a:defRPr/>
            </a:pPr>
            <a:endParaRPr lang="pt-BR" sz="1400" b="1" kern="0" spc="300" dirty="0">
              <a:solidFill>
                <a:schemeClr val="bg2">
                  <a:lumMod val="50000"/>
                </a:schemeClr>
              </a:solidFill>
              <a:latin typeface="Calibri" panose="020F0502020204030204" pitchFamily="34" charset="0"/>
              <a:cs typeface="Khmer UI" panose="020B0502040204020203" pitchFamily="34" charset="0"/>
            </a:endParaRPr>
          </a:p>
          <a:p>
            <a:pPr algn="ctr" fontAlgn="auto">
              <a:spcBef>
                <a:spcPts val="0"/>
              </a:spcBef>
              <a:spcAft>
                <a:spcPts val="0"/>
              </a:spcAft>
              <a:defRPr/>
            </a:pPr>
            <a:r>
              <a:rPr lang="pt-BR" sz="1400" b="1" kern="0" spc="300" dirty="0">
                <a:solidFill>
                  <a:schemeClr val="bg2">
                    <a:lumMod val="50000"/>
                  </a:schemeClr>
                </a:solidFill>
                <a:latin typeface="Calibri" panose="020F0502020204030204" pitchFamily="34" charset="0"/>
                <a:cs typeface="Khmer UI" panose="020B0502040204020203" pitchFamily="34" charset="0"/>
              </a:rPr>
              <a:t>Total de Contatos</a:t>
            </a:r>
          </a:p>
          <a:p>
            <a:pPr algn="ctr" fontAlgn="auto">
              <a:spcBef>
                <a:spcPts val="0"/>
              </a:spcBef>
              <a:spcAft>
                <a:spcPts val="0"/>
              </a:spcAft>
              <a:defRPr/>
            </a:pPr>
            <a:r>
              <a:rPr lang="pt-BR" sz="1400" b="1" kern="0" spc="300" dirty="0">
                <a:solidFill>
                  <a:schemeClr val="bg2">
                    <a:lumMod val="50000"/>
                  </a:schemeClr>
                </a:solidFill>
                <a:latin typeface="Calibri" panose="020F0502020204030204" pitchFamily="34" charset="0"/>
                <a:cs typeface="Khmer UI" panose="020B0502040204020203" pitchFamily="34" charset="0"/>
              </a:rPr>
              <a:t>Telefônico e Online: 5.771</a:t>
            </a:r>
          </a:p>
          <a:p>
            <a:pPr algn="ctr" fontAlgn="auto">
              <a:spcBef>
                <a:spcPts val="0"/>
              </a:spcBef>
              <a:spcAft>
                <a:spcPts val="0"/>
              </a:spcAft>
              <a:defRPr/>
            </a:pPr>
            <a:endParaRPr lang="pt-BR" sz="900" b="1" kern="0" dirty="0">
              <a:solidFill>
                <a:schemeClr val="bg2">
                  <a:lumMod val="50000"/>
                </a:schemeClr>
              </a:solidFill>
              <a:latin typeface="Calibri" panose="020F0502020204030204" pitchFamily="34" charset="0"/>
              <a:cs typeface="+mn-cs"/>
            </a:endParaRPr>
          </a:p>
        </p:txBody>
      </p:sp>
      <p:sp>
        <p:nvSpPr>
          <p:cNvPr id="32" name="CaixaDeTexto 31">
            <a:extLst>
              <a:ext uri="{FF2B5EF4-FFF2-40B4-BE49-F238E27FC236}">
                <a16:creationId xmlns:a16="http://schemas.microsoft.com/office/drawing/2014/main" id="{0F008AA1-EB18-C624-006F-D33B6475686D}"/>
              </a:ext>
            </a:extLst>
          </p:cNvPr>
          <p:cNvSpPr txBox="1"/>
          <p:nvPr/>
        </p:nvSpPr>
        <p:spPr>
          <a:xfrm>
            <a:off x="-24680" y="6372089"/>
            <a:ext cx="6696744" cy="369279"/>
          </a:xfrm>
          <a:prstGeom prst="rect">
            <a:avLst/>
          </a:prstGeom>
          <a:noFill/>
        </p:spPr>
        <p:txBody>
          <a:bodyPr wrap="square" lIns="91390" tIns="45694" rIns="91390" bIns="45694" rtlCol="0">
            <a:spAutoFit/>
          </a:bodyPr>
          <a:lstStyle>
            <a:defPPr>
              <a:defRPr lang="pt-BR"/>
            </a:defPPr>
            <a:lvl1pPr defTabSz="1219535">
              <a:defRPr sz="1000" kern="0">
                <a:solidFill>
                  <a:srgbClr val="4D4E53"/>
                </a:solidFill>
              </a:defRPr>
            </a:lvl1pPr>
          </a:lstStyle>
          <a:p>
            <a:pPr fontAlgn="auto">
              <a:spcBef>
                <a:spcPts val="0"/>
              </a:spcBef>
              <a:spcAft>
                <a:spcPts val="0"/>
              </a:spcAft>
            </a:pPr>
            <a:r>
              <a:rPr lang="pt-BR" sz="900" dirty="0">
                <a:solidFill>
                  <a:schemeClr val="bg2">
                    <a:lumMod val="50000"/>
                  </a:schemeClr>
                </a:solidFill>
                <a:latin typeface="Calibri" panose="020F0502020204030204"/>
                <a:cs typeface="+mn-cs"/>
              </a:rPr>
              <a:t>Nota: Outros = </a:t>
            </a:r>
            <a:r>
              <a:rPr lang="pt-BR" sz="900" dirty="0">
                <a:solidFill>
                  <a:schemeClr val="bg2">
                    <a:lumMod val="50000"/>
                  </a:schemeClr>
                </a:solidFill>
                <a:latin typeface="Calibri" panose="020F0502020204030204"/>
                <a:cs typeface="Times New Roman" panose="02020603050405020304" pitchFamily="18" charset="0"/>
              </a:rPr>
              <a:t>Demais classificações não especificadas anteriormente (por exemplo: o beneficiário é incapacitado de responder)</a:t>
            </a:r>
          </a:p>
          <a:p>
            <a:pPr fontAlgn="auto">
              <a:spcBef>
                <a:spcPts val="0"/>
              </a:spcBef>
              <a:spcAft>
                <a:spcPts val="0"/>
              </a:spcAft>
            </a:pPr>
            <a:r>
              <a:rPr lang="pt-BR" sz="900" dirty="0">
                <a:solidFill>
                  <a:schemeClr val="bg2">
                    <a:lumMod val="50000"/>
                  </a:schemeClr>
                </a:solidFill>
                <a:latin typeface="Calibri" panose="020F0502020204030204"/>
                <a:cs typeface="Times New Roman" panose="02020603050405020304" pitchFamily="18" charset="0"/>
              </a:rPr>
              <a:t>Nota²: O universo amostral online com base em sorteio está diretamente relacionado à quantidade de registros com endereços de e-mail.</a:t>
            </a:r>
          </a:p>
        </p:txBody>
      </p:sp>
      <p:sp>
        <p:nvSpPr>
          <p:cNvPr id="33" name="Seta: Pentágono 32">
            <a:extLst>
              <a:ext uri="{FF2B5EF4-FFF2-40B4-BE49-F238E27FC236}">
                <a16:creationId xmlns:a16="http://schemas.microsoft.com/office/drawing/2014/main" id="{8B02853A-C630-DBFA-ACD9-3BAF036AFEAD}"/>
              </a:ext>
            </a:extLst>
          </p:cNvPr>
          <p:cNvSpPr/>
          <p:nvPr/>
        </p:nvSpPr>
        <p:spPr>
          <a:xfrm>
            <a:off x="543652" y="3593513"/>
            <a:ext cx="5590541" cy="414710"/>
          </a:xfrm>
          <a:prstGeom prst="homePlate">
            <a:avLst/>
          </a:prstGeom>
          <a:solidFill>
            <a:schemeClr val="bg2">
              <a:lumMod val="50000"/>
            </a:schemeClr>
          </a:solidFill>
          <a:ln w="12700" cap="flat" cmpd="sng" algn="ctr">
            <a:noFill/>
            <a:prstDash val="solid"/>
            <a:miter lim="800000"/>
          </a:ln>
          <a:effectLst/>
        </p:spPr>
        <p:txBody>
          <a:bodyPr rtlCol="0" anchor="ctr"/>
          <a:lstStyle/>
          <a:p>
            <a:pPr algn="ctr" fontAlgn="auto">
              <a:spcBef>
                <a:spcPts val="0"/>
              </a:spcBef>
              <a:spcAft>
                <a:spcPts val="0"/>
              </a:spcAft>
              <a:defRPr/>
            </a:pPr>
            <a:r>
              <a:rPr lang="pt-BR" sz="1400" kern="0" dirty="0">
                <a:solidFill>
                  <a:prstClr val="white"/>
                </a:solidFill>
                <a:latin typeface="Calibri" panose="020F0502020204030204"/>
                <a:cs typeface="Times New Roman" panose="02020603050405020304" pitchFamily="18" charset="0"/>
              </a:rPr>
              <a:t>Questionários concluídos </a:t>
            </a:r>
            <a:r>
              <a:rPr lang="pt-BR" sz="1000" kern="0" dirty="0">
                <a:solidFill>
                  <a:prstClr val="white"/>
                </a:solidFill>
                <a:latin typeface="Calibri" panose="020F0502020204030204"/>
                <a:cs typeface="Times New Roman" panose="02020603050405020304" pitchFamily="18" charset="0"/>
              </a:rPr>
              <a:t>(banco de dados)</a:t>
            </a:r>
          </a:p>
        </p:txBody>
      </p:sp>
      <p:sp>
        <p:nvSpPr>
          <p:cNvPr id="35" name="Seta: Pentágono 34">
            <a:extLst>
              <a:ext uri="{FF2B5EF4-FFF2-40B4-BE49-F238E27FC236}">
                <a16:creationId xmlns:a16="http://schemas.microsoft.com/office/drawing/2014/main" id="{A46B8145-7168-58B7-36CB-537B0EB1E60B}"/>
              </a:ext>
            </a:extLst>
          </p:cNvPr>
          <p:cNvSpPr/>
          <p:nvPr/>
        </p:nvSpPr>
        <p:spPr>
          <a:xfrm>
            <a:off x="543392" y="4057439"/>
            <a:ext cx="5590800" cy="414000"/>
          </a:xfrm>
          <a:prstGeom prst="homePlate">
            <a:avLst/>
          </a:prstGeom>
          <a:solidFill>
            <a:schemeClr val="bg2">
              <a:lumMod val="50000"/>
            </a:schemeClr>
          </a:solidFill>
          <a:ln w="12700" cap="flat" cmpd="sng" algn="ctr">
            <a:noFill/>
            <a:prstDash val="solid"/>
            <a:miter lim="800000"/>
          </a:ln>
          <a:effectLst/>
        </p:spPr>
        <p:txBody>
          <a:bodyPr rtlCol="0" anchor="ctr"/>
          <a:lstStyle/>
          <a:p>
            <a:pPr algn="ctr" fontAlgn="auto">
              <a:spcBef>
                <a:spcPts val="0"/>
              </a:spcBef>
              <a:spcAft>
                <a:spcPts val="0"/>
              </a:spcAft>
              <a:defRPr/>
            </a:pPr>
            <a:r>
              <a:rPr lang="pt-BR" sz="1400" kern="0" dirty="0">
                <a:solidFill>
                  <a:prstClr val="white"/>
                </a:solidFill>
                <a:latin typeface="Calibri" panose="020F0502020204030204"/>
                <a:cs typeface="Times New Roman" panose="02020603050405020304" pitchFamily="18" charset="0"/>
              </a:rPr>
              <a:t>Beneficiários não aceitaram participar da pesquisa </a:t>
            </a:r>
            <a:r>
              <a:rPr lang="pt-BR" sz="1000" kern="0" dirty="0">
                <a:solidFill>
                  <a:prstClr val="white"/>
                </a:solidFill>
                <a:latin typeface="Calibri" panose="020F0502020204030204"/>
                <a:cs typeface="Times New Roman" panose="02020603050405020304" pitchFamily="18" charset="0"/>
              </a:rPr>
              <a:t>(banco de dados e evidência 1)  </a:t>
            </a:r>
            <a:endParaRPr lang="pt-BR" sz="1400" kern="0" dirty="0">
              <a:solidFill>
                <a:prstClr val="white"/>
              </a:solidFill>
              <a:latin typeface="Calibri" panose="020F0502020204030204"/>
              <a:cs typeface="+mn-cs"/>
            </a:endParaRPr>
          </a:p>
        </p:txBody>
      </p:sp>
      <p:sp>
        <p:nvSpPr>
          <p:cNvPr id="36" name="Seta: Pentágono 35">
            <a:extLst>
              <a:ext uri="{FF2B5EF4-FFF2-40B4-BE49-F238E27FC236}">
                <a16:creationId xmlns:a16="http://schemas.microsoft.com/office/drawing/2014/main" id="{566AA8A2-43F4-972F-0EED-126FDE7B9928}"/>
              </a:ext>
            </a:extLst>
          </p:cNvPr>
          <p:cNvSpPr/>
          <p:nvPr/>
        </p:nvSpPr>
        <p:spPr>
          <a:xfrm>
            <a:off x="543392" y="4506975"/>
            <a:ext cx="5590800" cy="414710"/>
          </a:xfrm>
          <a:prstGeom prst="homePlate">
            <a:avLst/>
          </a:prstGeom>
          <a:solidFill>
            <a:schemeClr val="bg2">
              <a:lumMod val="50000"/>
            </a:schemeClr>
          </a:solidFill>
          <a:ln w="12700" cap="flat" cmpd="sng" algn="ctr">
            <a:noFill/>
            <a:prstDash val="solid"/>
            <a:miter lim="800000"/>
          </a:ln>
          <a:effectLst/>
        </p:spPr>
        <p:txBody>
          <a:bodyPr rtlCol="0" anchor="ctr"/>
          <a:lstStyle/>
          <a:p>
            <a:pPr algn="ctr" fontAlgn="auto">
              <a:spcBef>
                <a:spcPts val="0"/>
              </a:spcBef>
              <a:spcAft>
                <a:spcPts val="0"/>
              </a:spcAft>
              <a:defRPr/>
            </a:pPr>
            <a:r>
              <a:rPr lang="pt-BR" sz="1400" kern="0" dirty="0">
                <a:solidFill>
                  <a:prstClr val="white"/>
                </a:solidFill>
                <a:latin typeface="Calibri" panose="020F0502020204030204"/>
                <a:cs typeface="+mn-cs"/>
              </a:rPr>
              <a:t>Pesquisas</a:t>
            </a:r>
            <a:r>
              <a:rPr lang="pt-BR" sz="1400" kern="0" dirty="0">
                <a:solidFill>
                  <a:prstClr val="white"/>
                </a:solidFill>
                <a:latin typeface="Calibri" panose="020F0502020204030204"/>
                <a:cs typeface="Times New Roman" panose="02020603050405020304" pitchFamily="18" charset="0"/>
              </a:rPr>
              <a:t> Incompletas </a:t>
            </a:r>
            <a:r>
              <a:rPr lang="pt-BR" sz="1000" kern="0" dirty="0">
                <a:solidFill>
                  <a:prstClr val="white"/>
                </a:solidFill>
                <a:latin typeface="Calibri" panose="020F0502020204030204"/>
                <a:cs typeface="Times New Roman" panose="02020603050405020304" pitchFamily="18" charset="0"/>
              </a:rPr>
              <a:t>(banco de dados)</a:t>
            </a:r>
            <a:endParaRPr lang="pt-BR" sz="1000" kern="0" dirty="0">
              <a:solidFill>
                <a:prstClr val="white"/>
              </a:solidFill>
              <a:latin typeface="Calibri" panose="020F0502020204030204"/>
              <a:cs typeface="+mn-cs"/>
            </a:endParaRPr>
          </a:p>
        </p:txBody>
      </p:sp>
      <p:sp>
        <p:nvSpPr>
          <p:cNvPr id="37" name="Seta: Pentágono 36">
            <a:extLst>
              <a:ext uri="{FF2B5EF4-FFF2-40B4-BE49-F238E27FC236}">
                <a16:creationId xmlns:a16="http://schemas.microsoft.com/office/drawing/2014/main" id="{21DA8549-DBDB-1E62-8AE6-2BE47E9B56F9}"/>
              </a:ext>
            </a:extLst>
          </p:cNvPr>
          <p:cNvSpPr/>
          <p:nvPr/>
        </p:nvSpPr>
        <p:spPr>
          <a:xfrm>
            <a:off x="543392" y="4959215"/>
            <a:ext cx="5590800" cy="414000"/>
          </a:xfrm>
          <a:prstGeom prst="homePlate">
            <a:avLst/>
          </a:prstGeom>
          <a:solidFill>
            <a:schemeClr val="bg2">
              <a:lumMod val="50000"/>
            </a:schemeClr>
          </a:solidFill>
          <a:ln w="12700" cap="flat" cmpd="sng" algn="ctr">
            <a:noFill/>
            <a:prstDash val="solid"/>
            <a:miter lim="800000"/>
          </a:ln>
          <a:effectLst/>
        </p:spPr>
        <p:txBody>
          <a:bodyPr rtlCol="0" anchor="ctr"/>
          <a:lstStyle/>
          <a:p>
            <a:pPr algn="ctr" fontAlgn="auto">
              <a:spcBef>
                <a:spcPts val="0"/>
              </a:spcBef>
              <a:spcAft>
                <a:spcPts val="0"/>
              </a:spcAft>
              <a:defRPr/>
            </a:pPr>
            <a:r>
              <a:rPr lang="pt-BR" sz="1400" kern="0" dirty="0">
                <a:solidFill>
                  <a:prstClr val="white"/>
                </a:solidFill>
                <a:latin typeface="Calibri" panose="020F0502020204030204"/>
                <a:cs typeface="Times New Roman" panose="02020603050405020304" pitchFamily="18" charset="0"/>
              </a:rPr>
              <a:t>Não foi possível localizar o beneficiário </a:t>
            </a:r>
            <a:r>
              <a:rPr lang="pt-BR" sz="1000" kern="0" dirty="0">
                <a:solidFill>
                  <a:prstClr val="white"/>
                </a:solidFill>
                <a:latin typeface="Calibri" panose="020F0502020204030204"/>
                <a:cs typeface="Times New Roman" panose="02020603050405020304" pitchFamily="18" charset="0"/>
              </a:rPr>
              <a:t>(banco de dados e evidência 2) </a:t>
            </a:r>
            <a:endParaRPr lang="pt-BR" sz="1000" kern="0" dirty="0">
              <a:solidFill>
                <a:prstClr val="white"/>
              </a:solidFill>
              <a:latin typeface="Calibri" panose="020F0502020204030204"/>
              <a:cs typeface="+mn-cs"/>
            </a:endParaRPr>
          </a:p>
        </p:txBody>
      </p:sp>
      <p:sp>
        <p:nvSpPr>
          <p:cNvPr id="38" name="Seta: Pentágono 37">
            <a:extLst>
              <a:ext uri="{FF2B5EF4-FFF2-40B4-BE49-F238E27FC236}">
                <a16:creationId xmlns:a16="http://schemas.microsoft.com/office/drawing/2014/main" id="{49BCA191-99BF-2E2C-8C0C-25028A2CA71B}"/>
              </a:ext>
            </a:extLst>
          </p:cNvPr>
          <p:cNvSpPr/>
          <p:nvPr/>
        </p:nvSpPr>
        <p:spPr>
          <a:xfrm>
            <a:off x="543392" y="5432954"/>
            <a:ext cx="5590800" cy="414710"/>
          </a:xfrm>
          <a:prstGeom prst="homePlate">
            <a:avLst/>
          </a:prstGeom>
          <a:solidFill>
            <a:schemeClr val="bg2">
              <a:lumMod val="50000"/>
            </a:schemeClr>
          </a:solidFill>
          <a:ln w="12700" cap="flat" cmpd="sng" algn="ctr">
            <a:noFill/>
            <a:prstDash val="solid"/>
            <a:miter lim="800000"/>
          </a:ln>
          <a:effectLst/>
        </p:spPr>
        <p:txBody>
          <a:bodyPr rtlCol="0" anchor="ctr"/>
          <a:lstStyle/>
          <a:p>
            <a:pPr algn="ctr" fontAlgn="auto">
              <a:spcBef>
                <a:spcPts val="0"/>
              </a:spcBef>
              <a:spcAft>
                <a:spcPts val="0"/>
              </a:spcAft>
              <a:defRPr/>
            </a:pPr>
            <a:r>
              <a:rPr lang="pt-BR" sz="1400" kern="0" dirty="0">
                <a:solidFill>
                  <a:prstClr val="white"/>
                </a:solidFill>
                <a:latin typeface="Calibri" panose="020F0502020204030204"/>
                <a:cs typeface="Times New Roman" panose="02020603050405020304" pitchFamily="18" charset="0"/>
              </a:rPr>
              <a:t>Outros motivos </a:t>
            </a:r>
            <a:r>
              <a:rPr lang="pt-BR" sz="1000" kern="0" dirty="0">
                <a:solidFill>
                  <a:prstClr val="white"/>
                </a:solidFill>
                <a:latin typeface="Calibri" panose="020F0502020204030204"/>
                <a:cs typeface="Times New Roman" panose="02020603050405020304" pitchFamily="18" charset="0"/>
              </a:rPr>
              <a:t>(banco de dados e evidência 3)</a:t>
            </a:r>
            <a:endParaRPr lang="pt-BR" sz="1000" kern="0" dirty="0">
              <a:solidFill>
                <a:prstClr val="white"/>
              </a:solidFill>
              <a:latin typeface="Calibri" panose="020F0502020204030204"/>
              <a:cs typeface="+mn-cs"/>
            </a:endParaRPr>
          </a:p>
        </p:txBody>
      </p:sp>
      <p:pic>
        <p:nvPicPr>
          <p:cNvPr id="39" name="Gráfico 38" descr="Sinal de polegar para cima com preenchimento sólido">
            <a:extLst>
              <a:ext uri="{FF2B5EF4-FFF2-40B4-BE49-F238E27FC236}">
                <a16:creationId xmlns:a16="http://schemas.microsoft.com/office/drawing/2014/main" id="{3469F136-9698-7A23-DA13-E62F3F5012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5969" y="1000303"/>
            <a:ext cx="792000" cy="792000"/>
          </a:xfrm>
          <a:prstGeom prst="rect">
            <a:avLst/>
          </a:prstGeom>
        </p:spPr>
      </p:pic>
      <p:sp>
        <p:nvSpPr>
          <p:cNvPr id="53" name="Retângulo 52">
            <a:extLst>
              <a:ext uri="{FF2B5EF4-FFF2-40B4-BE49-F238E27FC236}">
                <a16:creationId xmlns:a16="http://schemas.microsoft.com/office/drawing/2014/main" id="{AE5AC892-B621-A409-61A1-E90E71D46FAF}"/>
              </a:ext>
            </a:extLst>
          </p:cNvPr>
          <p:cNvSpPr/>
          <p:nvPr/>
        </p:nvSpPr>
        <p:spPr>
          <a:xfrm>
            <a:off x="570104" y="1127312"/>
            <a:ext cx="3568684" cy="2077492"/>
          </a:xfrm>
          <a:prstGeom prst="rect">
            <a:avLst/>
          </a:prstGeom>
          <a:solidFill>
            <a:sysClr val="window" lastClr="FFFFFF">
              <a:lumMod val="95000"/>
            </a:sysClr>
          </a:solidFill>
          <a:ln w="38100">
            <a:noFill/>
          </a:ln>
          <a:effectLst/>
        </p:spPr>
        <p:txBody>
          <a:bodyPr wrap="square">
            <a:spAutoFit/>
          </a:bodyPr>
          <a:lstStyle/>
          <a:p>
            <a:pPr algn="ctr" fontAlgn="auto">
              <a:spcBef>
                <a:spcPts val="0"/>
              </a:spcBef>
              <a:spcAft>
                <a:spcPts val="0"/>
              </a:spcAft>
              <a:defRPr/>
            </a:pPr>
            <a:r>
              <a:rPr lang="pt-BR" sz="5000" b="1" kern="0" dirty="0">
                <a:solidFill>
                  <a:schemeClr val="bg2">
                    <a:lumMod val="50000"/>
                  </a:schemeClr>
                </a:solidFill>
                <a:latin typeface="Calibri" panose="020F0502020204030204"/>
                <a:cs typeface="Khmer UI" panose="020B0502040204020203" pitchFamily="34" charset="0"/>
              </a:rPr>
              <a:t>436</a:t>
            </a:r>
          </a:p>
          <a:p>
            <a:pPr algn="ctr" fontAlgn="auto">
              <a:spcBef>
                <a:spcPts val="0"/>
              </a:spcBef>
              <a:spcAft>
                <a:spcPts val="0"/>
              </a:spcAft>
              <a:defRPr/>
            </a:pPr>
            <a:r>
              <a:rPr lang="pt-BR" sz="1400" kern="0" spc="300" dirty="0">
                <a:solidFill>
                  <a:schemeClr val="bg2">
                    <a:lumMod val="50000"/>
                  </a:schemeClr>
                </a:solidFill>
                <a:latin typeface="Calibri" panose="020F0502020204030204"/>
                <a:cs typeface="Khmer UI" panose="020B0502040204020203" pitchFamily="34" charset="0"/>
              </a:rPr>
              <a:t>ENTREVISTADOS</a:t>
            </a:r>
          </a:p>
          <a:p>
            <a:pPr algn="r" fontAlgn="auto">
              <a:spcBef>
                <a:spcPts val="0"/>
              </a:spcBef>
              <a:spcAft>
                <a:spcPts val="0"/>
              </a:spcAft>
              <a:defRPr/>
            </a:pPr>
            <a:endParaRPr lang="pt-BR" sz="1400" b="1" kern="0" spc="300" dirty="0">
              <a:solidFill>
                <a:schemeClr val="bg2">
                  <a:lumMod val="50000"/>
                </a:schemeClr>
              </a:solidFill>
              <a:latin typeface="Calibri" panose="020F0502020204030204" pitchFamily="34" charset="0"/>
              <a:cs typeface="Khmer UI" panose="020B0502040204020203" pitchFamily="34" charset="0"/>
            </a:endParaRPr>
          </a:p>
          <a:p>
            <a:pPr algn="r" fontAlgn="auto">
              <a:spcBef>
                <a:spcPts val="0"/>
              </a:spcBef>
              <a:spcAft>
                <a:spcPts val="0"/>
              </a:spcAft>
              <a:defRPr/>
            </a:pPr>
            <a:endParaRPr lang="pt-BR" sz="1400" b="1" kern="0" spc="300" dirty="0">
              <a:solidFill>
                <a:schemeClr val="bg2">
                  <a:lumMod val="50000"/>
                </a:schemeClr>
              </a:solidFill>
              <a:latin typeface="Calibri" panose="020F0502020204030204" pitchFamily="34" charset="0"/>
              <a:cs typeface="Khmer UI" panose="020B0502040204020203" pitchFamily="34" charset="0"/>
            </a:endParaRPr>
          </a:p>
          <a:p>
            <a:pPr algn="ctr" fontAlgn="auto">
              <a:spcBef>
                <a:spcPts val="0"/>
              </a:spcBef>
              <a:spcAft>
                <a:spcPts val="0"/>
              </a:spcAft>
              <a:defRPr/>
            </a:pPr>
            <a:r>
              <a:rPr lang="pt-BR" sz="1400" b="1" kern="0" spc="300" dirty="0">
                <a:solidFill>
                  <a:schemeClr val="bg2">
                    <a:lumMod val="50000"/>
                  </a:schemeClr>
                </a:solidFill>
                <a:latin typeface="Calibri" panose="020F0502020204030204" pitchFamily="34" charset="0"/>
                <a:cs typeface="Khmer UI" panose="020B0502040204020203" pitchFamily="34" charset="0"/>
              </a:rPr>
              <a:t>Nível de Confiança: 90%</a:t>
            </a:r>
          </a:p>
          <a:p>
            <a:pPr algn="ctr" fontAlgn="auto">
              <a:spcBef>
                <a:spcPts val="0"/>
              </a:spcBef>
              <a:spcAft>
                <a:spcPts val="0"/>
              </a:spcAft>
              <a:defRPr/>
            </a:pPr>
            <a:r>
              <a:rPr lang="pt-BR" sz="1400" b="1" kern="0" spc="300" dirty="0">
                <a:solidFill>
                  <a:schemeClr val="bg2">
                    <a:lumMod val="50000"/>
                  </a:schemeClr>
                </a:solidFill>
                <a:latin typeface="Calibri" panose="020F0502020204030204" pitchFamily="34" charset="0"/>
                <a:cs typeface="Khmer UI" panose="020B0502040204020203" pitchFamily="34" charset="0"/>
              </a:rPr>
              <a:t>Margem de Erro: 3.87%</a:t>
            </a:r>
            <a:endParaRPr lang="pt-BR" sz="1400" b="1" kern="0" spc="300" dirty="0">
              <a:solidFill>
                <a:schemeClr val="bg2">
                  <a:lumMod val="50000"/>
                </a:schemeClr>
              </a:solidFill>
              <a:latin typeface="Calibri" panose="020F0502020204030204" pitchFamily="34" charset="0"/>
              <a:cs typeface="+mn-cs"/>
            </a:endParaRPr>
          </a:p>
          <a:p>
            <a:pPr algn="ctr" fontAlgn="auto">
              <a:spcBef>
                <a:spcPts val="0"/>
              </a:spcBef>
              <a:spcAft>
                <a:spcPts val="0"/>
              </a:spcAft>
              <a:defRPr/>
            </a:pPr>
            <a:endParaRPr lang="pt-BR" sz="900" b="1" kern="0" dirty="0">
              <a:solidFill>
                <a:schemeClr val="bg2">
                  <a:lumMod val="50000"/>
                </a:schemeClr>
              </a:solidFill>
              <a:latin typeface="Calibri" panose="020F0502020204030204" pitchFamily="34" charset="0"/>
              <a:cs typeface="+mn-cs"/>
            </a:endParaRPr>
          </a:p>
        </p:txBody>
      </p:sp>
      <p:pic>
        <p:nvPicPr>
          <p:cNvPr id="54" name="Gráfico 53" descr="Microfone de rádio com preenchimento sólido">
            <a:extLst>
              <a:ext uri="{FF2B5EF4-FFF2-40B4-BE49-F238E27FC236}">
                <a16:creationId xmlns:a16="http://schemas.microsoft.com/office/drawing/2014/main" id="{73057466-EF96-0695-4D4A-B00CBF091E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330" y="1000303"/>
            <a:ext cx="792000" cy="792000"/>
          </a:xfrm>
          <a:prstGeom prst="rect">
            <a:avLst/>
          </a:prstGeom>
        </p:spPr>
      </p:pic>
      <p:sp>
        <p:nvSpPr>
          <p:cNvPr id="2" name="Retângulo 1">
            <a:extLst>
              <a:ext uri="{FF2B5EF4-FFF2-40B4-BE49-F238E27FC236}">
                <a16:creationId xmlns:a16="http://schemas.microsoft.com/office/drawing/2014/main" id="{28A6B2BB-B7F9-CA54-CBF3-D05668FA9DC7}"/>
              </a:ext>
            </a:extLst>
          </p:cNvPr>
          <p:cNvSpPr/>
          <p:nvPr/>
        </p:nvSpPr>
        <p:spPr>
          <a:xfrm>
            <a:off x="6672264" y="3275921"/>
            <a:ext cx="1800000" cy="3177415"/>
          </a:xfrm>
          <a:prstGeom prst="rect">
            <a:avLst/>
          </a:prstGeom>
          <a:solidFill>
            <a:srgbClr val="F2F2F2"/>
          </a:solidFill>
          <a:ln w="12700" cap="flat" cmpd="sng" algn="ctr">
            <a:noFill/>
            <a:prstDash val="solid"/>
            <a:miter lim="800000"/>
          </a:ln>
          <a:effectLst/>
        </p:spPr>
        <p:txBody>
          <a:bodyPr rtlCol="0" anchor="ctr"/>
          <a:lstStyle/>
          <a:p>
            <a:pPr algn="ctr" fontAlgn="auto">
              <a:spcBef>
                <a:spcPts val="0"/>
              </a:spcBef>
              <a:spcAft>
                <a:spcPts val="0"/>
              </a:spcAft>
              <a:defRPr/>
            </a:pPr>
            <a:endParaRPr lang="pt-BR" sz="1800" kern="0" dirty="0">
              <a:solidFill>
                <a:prstClr val="white"/>
              </a:solidFill>
              <a:latin typeface="Calibri" panose="020F0502020204030204"/>
              <a:cs typeface="+mn-cs"/>
            </a:endParaRPr>
          </a:p>
        </p:txBody>
      </p:sp>
      <p:graphicFrame>
        <p:nvGraphicFramePr>
          <p:cNvPr id="3" name="Tabela 2">
            <a:extLst>
              <a:ext uri="{FF2B5EF4-FFF2-40B4-BE49-F238E27FC236}">
                <a16:creationId xmlns:a16="http://schemas.microsoft.com/office/drawing/2014/main" id="{E4C0DAA1-67C5-F66C-7095-C622E370B5B8}"/>
              </a:ext>
            </a:extLst>
          </p:cNvPr>
          <p:cNvGraphicFramePr>
            <a:graphicFrameLocks noGrp="1"/>
          </p:cNvGraphicFramePr>
          <p:nvPr>
            <p:extLst>
              <p:ext uri="{D42A27DB-BD31-4B8C-83A1-F6EECF244321}">
                <p14:modId xmlns:p14="http://schemas.microsoft.com/office/powerpoint/2010/main" val="3425177395"/>
              </p:ext>
            </p:extLst>
          </p:nvPr>
        </p:nvGraphicFramePr>
        <p:xfrm>
          <a:off x="6716636" y="3588680"/>
          <a:ext cx="1711256" cy="2720640"/>
        </p:xfrm>
        <a:graphic>
          <a:graphicData uri="http://schemas.openxmlformats.org/drawingml/2006/table">
            <a:tbl>
              <a:tblPr>
                <a:tableStyleId>{5C22544A-7EE6-4342-B048-85BDC9FD1C3A}</a:tableStyleId>
              </a:tblPr>
              <a:tblGrid>
                <a:gridCol w="919168">
                  <a:extLst>
                    <a:ext uri="{9D8B030D-6E8A-4147-A177-3AD203B41FA5}">
                      <a16:colId xmlns:a16="http://schemas.microsoft.com/office/drawing/2014/main" val="315952096"/>
                    </a:ext>
                  </a:extLst>
                </a:gridCol>
                <a:gridCol w="34925">
                  <a:extLst>
                    <a:ext uri="{9D8B030D-6E8A-4147-A177-3AD203B41FA5}">
                      <a16:colId xmlns:a16="http://schemas.microsoft.com/office/drawing/2014/main" val="2252346029"/>
                    </a:ext>
                  </a:extLst>
                </a:gridCol>
                <a:gridCol w="757163">
                  <a:extLst>
                    <a:ext uri="{9D8B030D-6E8A-4147-A177-3AD203B41FA5}">
                      <a16:colId xmlns:a16="http://schemas.microsoft.com/office/drawing/2014/main" val="1756269324"/>
                    </a:ext>
                  </a:extLst>
                </a:gridCol>
              </a:tblGrid>
              <a:tr h="453440">
                <a:tc>
                  <a:txBody>
                    <a:bodyPr/>
                    <a:lstStyle/>
                    <a:p>
                      <a:pPr algn="ctr" fontAlgn="ctr">
                        <a:buNone/>
                      </a:pPr>
                      <a:r>
                        <a:rPr lang="pt-BR" sz="1800" b="1" i="0" u="none" strike="noStrike" dirty="0">
                          <a:solidFill>
                            <a:srgbClr val="FFFFFF"/>
                          </a:solidFill>
                          <a:effectLst/>
                          <a:latin typeface="Calibri" panose="020F0502020204030204" pitchFamily="34" charset="0"/>
                        </a:rPr>
                        <a:t>8%</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dirty="0">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dirty="0">
                          <a:solidFill>
                            <a:srgbClr val="FFFFFF"/>
                          </a:solidFill>
                          <a:effectLst/>
                          <a:latin typeface="Calibri" panose="020F0502020204030204" pitchFamily="34" charset="0"/>
                        </a:rPr>
                        <a:t>436</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4291525455"/>
                  </a:ext>
                </a:extLst>
              </a:tr>
              <a:tr h="453440">
                <a:tc>
                  <a:txBody>
                    <a:bodyPr/>
                    <a:lstStyle/>
                    <a:p>
                      <a:pPr algn="ctr" fontAlgn="ctr">
                        <a:buNone/>
                      </a:pPr>
                      <a:r>
                        <a:rPr lang="pt-BR" sz="1800" b="1" i="0" u="none" strike="noStrike">
                          <a:solidFill>
                            <a:srgbClr val="FFFFFF"/>
                          </a:solidFill>
                          <a:effectLst/>
                          <a:latin typeface="Calibri" panose="020F0502020204030204" pitchFamily="34" charset="0"/>
                        </a:rPr>
                        <a:t>0%</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a:solidFill>
                            <a:srgbClr val="FFFFFF"/>
                          </a:solidFill>
                          <a:effectLst/>
                          <a:latin typeface="Calibri" panose="020F0502020204030204" pitchFamily="34" charset="0"/>
                        </a:rPr>
                        <a:t>12</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415486370"/>
                  </a:ext>
                </a:extLst>
              </a:tr>
              <a:tr h="453440">
                <a:tc>
                  <a:txBody>
                    <a:bodyPr/>
                    <a:lstStyle/>
                    <a:p>
                      <a:pPr algn="ctr" fontAlgn="ctr">
                        <a:buNone/>
                      </a:pPr>
                      <a:r>
                        <a:rPr lang="pt-BR" sz="1800" b="1" i="0" u="none" strike="noStrike">
                          <a:solidFill>
                            <a:srgbClr val="FFFFFF"/>
                          </a:solidFill>
                          <a:effectLst/>
                          <a:latin typeface="Calibri" panose="020F0502020204030204" pitchFamily="34" charset="0"/>
                        </a:rPr>
                        <a:t>0%</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a:solidFill>
                            <a:srgbClr val="FFFFFF"/>
                          </a:solidFill>
                          <a:effectLst/>
                          <a:latin typeface="Calibri" panose="020F0502020204030204" pitchFamily="34" charset="0"/>
                        </a:rPr>
                        <a:t>0</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2937372862"/>
                  </a:ext>
                </a:extLst>
              </a:tr>
              <a:tr h="453440">
                <a:tc>
                  <a:txBody>
                    <a:bodyPr/>
                    <a:lstStyle/>
                    <a:p>
                      <a:pPr algn="ctr" fontAlgn="ctr">
                        <a:buNone/>
                      </a:pPr>
                      <a:r>
                        <a:rPr lang="pt-BR" sz="1800" b="1" i="0" u="none" strike="noStrike">
                          <a:solidFill>
                            <a:srgbClr val="FFFFFF"/>
                          </a:solidFill>
                          <a:effectLst/>
                          <a:latin typeface="Calibri" panose="020F0502020204030204" pitchFamily="34" charset="0"/>
                        </a:rPr>
                        <a:t>3%</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a:solidFill>
                            <a:srgbClr val="FFFFFF"/>
                          </a:solidFill>
                          <a:effectLst/>
                          <a:latin typeface="Calibri" panose="020F0502020204030204" pitchFamily="34" charset="0"/>
                        </a:rPr>
                        <a:t>161</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1130541601"/>
                  </a:ext>
                </a:extLst>
              </a:tr>
              <a:tr h="453440">
                <a:tc>
                  <a:txBody>
                    <a:bodyPr/>
                    <a:lstStyle/>
                    <a:p>
                      <a:pPr algn="ctr" fontAlgn="ctr">
                        <a:buNone/>
                      </a:pPr>
                      <a:r>
                        <a:rPr lang="pt-BR" sz="1800" b="1" i="0" u="none" strike="noStrike">
                          <a:solidFill>
                            <a:srgbClr val="FFFFFF"/>
                          </a:solidFill>
                          <a:effectLst/>
                          <a:latin typeface="Calibri" panose="020F0502020204030204" pitchFamily="34" charset="0"/>
                        </a:rPr>
                        <a:t>89%</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dirty="0">
                          <a:solidFill>
                            <a:srgbClr val="FFFFFF"/>
                          </a:solidFill>
                          <a:effectLst/>
                          <a:latin typeface="Calibri" panose="020F0502020204030204" pitchFamily="34" charset="0"/>
                        </a:rPr>
                        <a:t>5.162</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3775095611"/>
                  </a:ext>
                </a:extLst>
              </a:tr>
              <a:tr h="453440">
                <a:tc>
                  <a:txBody>
                    <a:bodyPr/>
                    <a:lstStyle/>
                    <a:p>
                      <a:pPr algn="ctr" fontAlgn="ctr">
                        <a:buNone/>
                      </a:pPr>
                      <a:r>
                        <a:rPr lang="pt-BR" sz="1800" b="1" i="0" u="none" strike="noStrike" dirty="0">
                          <a:solidFill>
                            <a:srgbClr val="FFFFFF"/>
                          </a:solidFill>
                          <a:effectLst/>
                          <a:latin typeface="Calibri" panose="020F0502020204030204" pitchFamily="34" charset="0"/>
                        </a:rPr>
                        <a:t>100%</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endParaRPr lang="pt-BR" sz="1200" b="0" i="0" u="none" strike="noStrike" dirty="0">
                        <a:solidFill>
                          <a:srgbClr val="FFFFFF"/>
                        </a:solidFill>
                        <a:effectLst/>
                        <a:latin typeface="Calibri" panose="020F0502020204030204" pitchFamily="34" charset="0"/>
                      </a:endParaRP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tc>
                  <a:txBody>
                    <a:bodyPr/>
                    <a:lstStyle/>
                    <a:p>
                      <a:pPr algn="ctr" fontAlgn="ctr">
                        <a:buNone/>
                      </a:pPr>
                      <a:r>
                        <a:rPr lang="pt-BR" sz="1200" b="1" i="0" u="none" strike="noStrike" dirty="0">
                          <a:solidFill>
                            <a:srgbClr val="FFFFFF"/>
                          </a:solidFill>
                          <a:effectLst/>
                          <a:latin typeface="Calibri" panose="020F0502020204030204" pitchFamily="34" charset="0"/>
                        </a:rPr>
                        <a:t>5.771</a:t>
                      </a:r>
                    </a:p>
                  </a:txBody>
                  <a:tcPr marL="0" marR="0" marT="0" marB="0" anchor="ctr">
                    <a:lnL w="76200" cap="flat" cmpd="sng" algn="ctr">
                      <a:solidFill>
                        <a:srgbClr val="F2F2F2"/>
                      </a:solidFill>
                      <a:prstDash val="solid"/>
                      <a:round/>
                      <a:headEnd type="none" w="med" len="med"/>
                      <a:tailEnd type="none" w="med" len="med"/>
                    </a:lnL>
                    <a:lnR w="76200" cap="flat" cmpd="sng" algn="ctr">
                      <a:solidFill>
                        <a:srgbClr val="F2F2F2"/>
                      </a:solidFill>
                      <a:prstDash val="solid"/>
                      <a:round/>
                      <a:headEnd type="none" w="med" len="med"/>
                      <a:tailEnd type="none" w="med" len="med"/>
                    </a:lnR>
                    <a:lnT w="76200" cap="flat" cmpd="sng" algn="ctr">
                      <a:solidFill>
                        <a:srgbClr val="F2F2F2"/>
                      </a:solidFill>
                      <a:prstDash val="solid"/>
                      <a:round/>
                      <a:headEnd type="none" w="med" len="med"/>
                      <a:tailEnd type="none" w="med" len="med"/>
                    </a:lnT>
                    <a:lnB w="76200" cap="flat" cmpd="sng" algn="ctr">
                      <a:solidFill>
                        <a:srgbClr val="F2F2F2"/>
                      </a:solidFill>
                      <a:prstDash val="solid"/>
                      <a:round/>
                      <a:headEnd type="none" w="med" len="med"/>
                      <a:tailEnd type="none" w="med" len="med"/>
                    </a:lnB>
                    <a:solidFill>
                      <a:srgbClr val="404040"/>
                    </a:solidFill>
                  </a:tcPr>
                </a:tc>
                <a:extLst>
                  <a:ext uri="{0D108BD9-81ED-4DB2-BD59-A6C34878D82A}">
                    <a16:rowId xmlns:a16="http://schemas.microsoft.com/office/drawing/2014/main" val="1136582342"/>
                  </a:ext>
                </a:extLst>
              </a:tr>
            </a:tbl>
          </a:graphicData>
        </a:graphic>
      </p:graphicFrame>
      <p:pic>
        <p:nvPicPr>
          <p:cNvPr id="4" name="Imagem 3" descr="Forma&#10;&#10;Descrição gerada automaticamente com confiança baixa">
            <a:extLst>
              <a:ext uri="{FF2B5EF4-FFF2-40B4-BE49-F238E27FC236}">
                <a16:creationId xmlns:a16="http://schemas.microsoft.com/office/drawing/2014/main" id="{1A9861C1-F9B0-4D5E-6F3B-974DC71BF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8104" y="3214205"/>
            <a:ext cx="414000" cy="414000"/>
          </a:xfrm>
          <a:prstGeom prst="rect">
            <a:avLst/>
          </a:prstGeom>
        </p:spPr>
      </p:pic>
      <p:pic>
        <p:nvPicPr>
          <p:cNvPr id="5" name="Gráfico 4" descr="Engrenagens estrutura de tópicos">
            <a:extLst>
              <a:ext uri="{FF2B5EF4-FFF2-40B4-BE49-F238E27FC236}">
                <a16:creationId xmlns:a16="http://schemas.microsoft.com/office/drawing/2014/main" id="{B14DA28A-1FE4-F845-C49A-E0AD134951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8777" y="3275921"/>
            <a:ext cx="3205977" cy="3205977"/>
          </a:xfrm>
          <a:prstGeom prst="rect">
            <a:avLst/>
          </a:prstGeom>
        </p:spPr>
      </p:pic>
    </p:spTree>
    <p:extLst>
      <p:ext uri="{BB962C8B-B14F-4D97-AF65-F5344CB8AC3E}">
        <p14:creationId xmlns:p14="http://schemas.microsoft.com/office/powerpoint/2010/main" val="2184126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32675E30-F342-0C8E-1E7D-9EDC8CA83FA7}"/>
              </a:ext>
            </a:extLst>
          </p:cNvPr>
          <p:cNvGraphicFramePr>
            <a:graphicFrameLocks noGrp="1"/>
          </p:cNvGraphicFramePr>
          <p:nvPr>
            <p:extLst>
              <p:ext uri="{D42A27DB-BD31-4B8C-83A1-F6EECF244321}">
                <p14:modId xmlns:p14="http://schemas.microsoft.com/office/powerpoint/2010/main" val="2338847904"/>
              </p:ext>
            </p:extLst>
          </p:nvPr>
        </p:nvGraphicFramePr>
        <p:xfrm>
          <a:off x="1775520" y="1484784"/>
          <a:ext cx="7920000" cy="4392003"/>
        </p:xfrm>
        <a:graphic>
          <a:graphicData uri="http://schemas.openxmlformats.org/drawingml/2006/table">
            <a:tbl>
              <a:tblPr/>
              <a:tblGrid>
                <a:gridCol w="1800000">
                  <a:extLst>
                    <a:ext uri="{9D8B030D-6E8A-4147-A177-3AD203B41FA5}">
                      <a16:colId xmlns:a16="http://schemas.microsoft.com/office/drawing/2014/main" val="70855966"/>
                    </a:ext>
                  </a:extLst>
                </a:gridCol>
                <a:gridCol w="3240000">
                  <a:extLst>
                    <a:ext uri="{9D8B030D-6E8A-4147-A177-3AD203B41FA5}">
                      <a16:colId xmlns:a16="http://schemas.microsoft.com/office/drawing/2014/main" val="2479003568"/>
                    </a:ext>
                  </a:extLst>
                </a:gridCol>
                <a:gridCol w="1440000">
                  <a:extLst>
                    <a:ext uri="{9D8B030D-6E8A-4147-A177-3AD203B41FA5}">
                      <a16:colId xmlns:a16="http://schemas.microsoft.com/office/drawing/2014/main" val="296546883"/>
                    </a:ext>
                  </a:extLst>
                </a:gridCol>
                <a:gridCol w="1440000">
                  <a:extLst>
                    <a:ext uri="{9D8B030D-6E8A-4147-A177-3AD203B41FA5}">
                      <a16:colId xmlns:a16="http://schemas.microsoft.com/office/drawing/2014/main" val="2858869224"/>
                    </a:ext>
                  </a:extLst>
                </a:gridCol>
              </a:tblGrid>
              <a:tr h="3992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rgbClr val="FFFFFF"/>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Questão</a:t>
                      </a:r>
                    </a:p>
                  </a:txBody>
                  <a:tcPr marL="9525" marR="9525" marT="9525" marB="0" anchor="ctr">
                    <a:lnL w="381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Base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Margem de Erro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3521881372"/>
                  </a:ext>
                </a:extLst>
              </a:tr>
              <a:tr h="399273">
                <a:tc row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A: </a:t>
                      </a:r>
                    </a:p>
                    <a:p>
                      <a:pPr algn="ctr" fontAlgn="b"/>
                      <a:r>
                        <a:rPr lang="pt-BR" sz="1200" b="1" i="0" u="none" strike="noStrike" dirty="0">
                          <a:solidFill>
                            <a:schemeClr val="bg2">
                              <a:lumMod val="50000"/>
                            </a:schemeClr>
                          </a:solidFill>
                          <a:effectLst/>
                          <a:latin typeface="Calibri" panose="020F0502020204030204" pitchFamily="34" charset="0"/>
                        </a:rPr>
                        <a:t>Atenção à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1 -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422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3.93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91589148"/>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2 -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324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4.51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0326021"/>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3 - Comunicação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365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4.24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51835570"/>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4 - Atenção à saúde recebida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428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3.91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329306459"/>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5 - Lista de médicos (acesso aos prestadores)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426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3.92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78344492"/>
                  </a:ext>
                </a:extLst>
              </a:tr>
              <a:tr h="399273">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B: </a:t>
                      </a:r>
                    </a:p>
                    <a:p>
                      <a:pPr algn="ctr" fontAlgn="b"/>
                      <a:r>
                        <a:rPr lang="pt-BR" sz="1200" b="1" i="0" u="none" strike="noStrike" dirty="0">
                          <a:solidFill>
                            <a:schemeClr val="bg2">
                              <a:lumMod val="50000"/>
                            </a:schemeClr>
                          </a:solidFill>
                          <a:effectLst/>
                          <a:latin typeface="Calibri" panose="020F0502020204030204" pitchFamily="34" charset="0"/>
                        </a:rPr>
                        <a:t>Canais de Atendimento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6 - Atendimento multicanal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396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21401038"/>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7 - Resolutividade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192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5.88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28792988"/>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8 - Documentos e formulários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282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4.84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049674"/>
                  </a:ext>
                </a:extLst>
              </a:tr>
              <a:tr h="399273">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C: </a:t>
                      </a:r>
                    </a:p>
                    <a:p>
                      <a:pPr algn="ctr" fontAlgn="b"/>
                      <a:r>
                        <a:rPr lang="pt-BR" sz="1200" b="1" i="0" u="none" strike="noStrike" dirty="0">
                          <a:solidFill>
                            <a:schemeClr val="bg2">
                              <a:lumMod val="50000"/>
                            </a:schemeClr>
                          </a:solidFill>
                          <a:effectLst/>
                          <a:latin typeface="Calibri" panose="020F0502020204030204" pitchFamily="34" charset="0"/>
                        </a:rPr>
                        <a:t>Satisfação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9 - Avaliação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435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3.87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6676065"/>
                  </a:ext>
                </a:extLst>
              </a:tr>
              <a:tr h="399273">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10 - Recomendação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430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rgbClr val="404040"/>
                          </a:solidFill>
                          <a:effectLst/>
                          <a:latin typeface="Calibri" panose="020F0502020204030204" pitchFamily="34" charset="0"/>
                          <a:ea typeface="+mn-ea"/>
                          <a:cs typeface="+mn-cs"/>
                        </a:rPr>
                        <a:t>3.90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375711154"/>
                  </a:ext>
                </a:extLst>
              </a:tr>
            </a:tbl>
          </a:graphicData>
        </a:graphic>
      </p:graphicFrame>
      <p:sp>
        <p:nvSpPr>
          <p:cNvPr id="2" name="CaixaDeTexto 1">
            <a:extLst>
              <a:ext uri="{FF2B5EF4-FFF2-40B4-BE49-F238E27FC236}">
                <a16:creationId xmlns:a16="http://schemas.microsoft.com/office/drawing/2014/main" id="{BE9099B7-2515-180C-8EFB-5007F9D9A4AC}"/>
              </a:ext>
            </a:extLst>
          </p:cNvPr>
          <p:cNvSpPr txBox="1"/>
          <p:nvPr/>
        </p:nvSpPr>
        <p:spPr>
          <a:xfrm>
            <a:off x="-24680" y="951574"/>
            <a:ext cx="2731590" cy="317186"/>
          </a:xfrm>
          <a:prstGeom prst="rect">
            <a:avLst/>
          </a:prstGeom>
          <a:noFill/>
          <a:effectLst/>
        </p:spPr>
        <p:txBody>
          <a:bodyPr wrap="square" lIns="100760" tIns="50379" rIns="100760" bIns="50379" rtlCol="0">
            <a:spAutoFit/>
          </a:bodyPr>
          <a:lstStyle/>
          <a:p>
            <a:pPr fontAlgn="auto">
              <a:spcBef>
                <a:spcPts val="0"/>
              </a:spcBef>
              <a:spcAft>
                <a:spcPts val="0"/>
              </a:spcAft>
            </a:pPr>
            <a:r>
              <a:rPr lang="pt-BR" sz="1400" b="1" dirty="0">
                <a:solidFill>
                  <a:schemeClr val="bg2">
                    <a:lumMod val="50000"/>
                  </a:schemeClr>
                </a:solidFill>
                <a:latin typeface="Calibri" panose="020F0502020204030204"/>
                <a:cs typeface="+mn-cs"/>
              </a:rPr>
              <a:t>Margem de erro por atributo</a:t>
            </a:r>
          </a:p>
        </p:txBody>
      </p:sp>
    </p:spTree>
    <p:extLst>
      <p:ext uri="{BB962C8B-B14F-4D97-AF65-F5344CB8AC3E}">
        <p14:creationId xmlns:p14="http://schemas.microsoft.com/office/powerpoint/2010/main" val="121239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CC2F4777-120B-5742-1FFF-A288E65D2C46}"/>
              </a:ext>
            </a:extLst>
          </p:cNvPr>
          <p:cNvGraphicFramePr>
            <a:graphicFrameLocks noGrp="1"/>
          </p:cNvGraphicFramePr>
          <p:nvPr>
            <p:extLst>
              <p:ext uri="{D42A27DB-BD31-4B8C-83A1-F6EECF244321}">
                <p14:modId xmlns:p14="http://schemas.microsoft.com/office/powerpoint/2010/main" val="3764487371"/>
              </p:ext>
            </p:extLst>
          </p:nvPr>
        </p:nvGraphicFramePr>
        <p:xfrm>
          <a:off x="839416" y="1269328"/>
          <a:ext cx="10188000" cy="483388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1 -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Sempre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228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52,3%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48,3%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56,2%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Na maioria das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127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29,1%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25,5%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32,7%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Às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64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Nos 12 últimos meses não procurei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4575494"/>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41968288"/>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2 -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Sempre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210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48,2%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44,2%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Na maioria das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57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15,7%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Às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35</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8,0%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Nunca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22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5,0%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6,8%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Nos 12 últimos não precisei de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108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24,8%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3,4%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21,4%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28,2%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buNone/>
                      </a:pPr>
                      <a:r>
                        <a:rPr lang="pt-BR" sz="1200" b="1" i="0" u="none" strike="noStrike">
                          <a:solidFill>
                            <a:srgbClr val="404040"/>
                          </a:solidFill>
                          <a:effectLst/>
                          <a:latin typeface="Calibri" panose="020F0502020204030204" pitchFamily="34" charset="0"/>
                        </a:rPr>
                        <a:t>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90,0%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a:solidFill>
                            <a:srgbClr val="404040"/>
                          </a:solidFill>
                          <a:effectLst/>
                          <a:latin typeface="Calibri" panose="020F0502020204030204" pitchFamily="34" charset="0"/>
                        </a:rPr>
                        <a:t>0,2%</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pt-BR" sz="1200" b="1" i="0" u="none" strike="noStrike" dirty="0">
                          <a:solidFill>
                            <a:srgbClr val="404040"/>
                          </a:solidFill>
                          <a:effectLst/>
                          <a:latin typeface="Calibri" panose="020F0502020204030204" pitchFamily="34" charset="0"/>
                        </a:rPr>
                        <a:t>1,7%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
        <p:nvSpPr>
          <p:cNvPr id="4" name="CaixaDeTexto 3">
            <a:extLst>
              <a:ext uri="{FF2B5EF4-FFF2-40B4-BE49-F238E27FC236}">
                <a16:creationId xmlns:a16="http://schemas.microsoft.com/office/drawing/2014/main" id="{D05D2FC3-B9AD-548D-FA93-99304BED7343}"/>
              </a:ext>
            </a:extLst>
          </p:cNvPr>
          <p:cNvSpPr txBox="1"/>
          <p:nvPr/>
        </p:nvSpPr>
        <p:spPr>
          <a:xfrm>
            <a:off x="-7019" y="908720"/>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1484160598"/>
      </p:ext>
    </p:extLst>
  </p:cSld>
  <p:clrMapOvr>
    <a:masterClrMapping/>
  </p:clrMapOvr>
</p:sld>
</file>

<file path=ppt/theme/theme1.xml><?xml version="1.0" encoding="utf-8"?>
<a:theme xmlns:a="http://schemas.openxmlformats.org/drawingml/2006/main" name="2_Design padrão">
  <a:themeElements>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sign padrão">
  <a:themeElements>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95783</TotalTime>
  <Words>7039</Words>
  <Application>Microsoft Office PowerPoint</Application>
  <PresentationFormat>Widescreen</PresentationFormat>
  <Paragraphs>1585</Paragraphs>
  <Slides>28</Slides>
  <Notes>0</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28</vt:i4>
      </vt:variant>
    </vt:vector>
  </HeadingPairs>
  <TitlesOfParts>
    <vt:vector size="37" baseType="lpstr">
      <vt:lpstr>Arial</vt:lpstr>
      <vt:lpstr>Arial Rounded MT Bold</vt:lpstr>
      <vt:lpstr>Calibri</vt:lpstr>
      <vt:lpstr>Calibri Light</vt:lpstr>
      <vt:lpstr>Myriad Pro</vt:lpstr>
      <vt:lpstr>Symbol</vt:lpstr>
      <vt:lpstr>Wingdings</vt:lpstr>
      <vt:lpstr>2_Design padrão</vt:lpstr>
      <vt:lpstr>3_Design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IBRC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IBRC - Pesquisa de Satisfação - Participantes</dc:title>
  <dc:creator>IBRC - Karine Leopoldina</dc:creator>
  <cp:lastModifiedBy>Priscila Prado - IBRC</cp:lastModifiedBy>
  <cp:revision>6188</cp:revision>
  <cp:lastPrinted>2016-02-05T13:05:45Z</cp:lastPrinted>
  <dcterms:created xsi:type="dcterms:W3CDTF">2006-01-31T15:57:28Z</dcterms:created>
  <dcterms:modified xsi:type="dcterms:W3CDTF">2026-04-15T18:27:37Z</dcterms:modified>
</cp:coreProperties>
</file>